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media/audio1.bin" ContentType="audi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8" r:id="rId2"/>
    <p:sldMasterId id="2147483657" r:id="rId3"/>
    <p:sldMasterId id="2147483653" r:id="rId4"/>
    <p:sldMasterId id="2147483655" r:id="rId5"/>
    <p:sldMasterId id="2147484012" r:id="rId6"/>
    <p:sldMasterId id="2147484024" r:id="rId7"/>
  </p:sldMasterIdLst>
  <p:notesMasterIdLst>
    <p:notesMasterId r:id="rId73"/>
  </p:notesMasterIdLst>
  <p:sldIdLst>
    <p:sldId id="256" r:id="rId8"/>
    <p:sldId id="345" r:id="rId9"/>
    <p:sldId id="346" r:id="rId10"/>
    <p:sldId id="347" r:id="rId11"/>
    <p:sldId id="354" r:id="rId12"/>
    <p:sldId id="312" r:id="rId13"/>
    <p:sldId id="303" r:id="rId14"/>
    <p:sldId id="304" r:id="rId15"/>
    <p:sldId id="306" r:id="rId16"/>
    <p:sldId id="349" r:id="rId17"/>
    <p:sldId id="350" r:id="rId18"/>
    <p:sldId id="315" r:id="rId19"/>
    <p:sldId id="348" r:id="rId20"/>
    <p:sldId id="313" r:id="rId21"/>
    <p:sldId id="314" r:id="rId22"/>
    <p:sldId id="351" r:id="rId23"/>
    <p:sldId id="300" r:id="rId24"/>
    <p:sldId id="297" r:id="rId25"/>
    <p:sldId id="316" r:id="rId26"/>
    <p:sldId id="317" r:id="rId27"/>
    <p:sldId id="274" r:id="rId28"/>
    <p:sldId id="318" r:id="rId29"/>
    <p:sldId id="319" r:id="rId30"/>
    <p:sldId id="320" r:id="rId31"/>
    <p:sldId id="309" r:id="rId32"/>
    <p:sldId id="321" r:id="rId33"/>
    <p:sldId id="325" r:id="rId34"/>
    <p:sldId id="326" r:id="rId35"/>
    <p:sldId id="337" r:id="rId36"/>
    <p:sldId id="322" r:id="rId37"/>
    <p:sldId id="323" r:id="rId38"/>
    <p:sldId id="339" r:id="rId39"/>
    <p:sldId id="275" r:id="rId40"/>
    <p:sldId id="341" r:id="rId41"/>
    <p:sldId id="305" r:id="rId42"/>
    <p:sldId id="344" r:id="rId43"/>
    <p:sldId id="352" r:id="rId44"/>
    <p:sldId id="353" r:id="rId45"/>
    <p:sldId id="310" r:id="rId46"/>
    <p:sldId id="324" r:id="rId47"/>
    <p:sldId id="338" r:id="rId48"/>
    <p:sldId id="276" r:id="rId49"/>
    <p:sldId id="343" r:id="rId50"/>
    <p:sldId id="357" r:id="rId51"/>
    <p:sldId id="277" r:id="rId52"/>
    <p:sldId id="358" r:id="rId53"/>
    <p:sldId id="359" r:id="rId54"/>
    <p:sldId id="278" r:id="rId55"/>
    <p:sldId id="279" r:id="rId56"/>
    <p:sldId id="281" r:id="rId57"/>
    <p:sldId id="298" r:id="rId58"/>
    <p:sldId id="283" r:id="rId59"/>
    <p:sldId id="284" r:id="rId60"/>
    <p:sldId id="355" r:id="rId61"/>
    <p:sldId id="311" r:id="rId62"/>
    <p:sldId id="299" r:id="rId63"/>
    <p:sldId id="285" r:id="rId64"/>
    <p:sldId id="286" r:id="rId65"/>
    <p:sldId id="287" r:id="rId66"/>
    <p:sldId id="288" r:id="rId67"/>
    <p:sldId id="289" r:id="rId68"/>
    <p:sldId id="290" r:id="rId69"/>
    <p:sldId id="291" r:id="rId70"/>
    <p:sldId id="360" r:id="rId71"/>
    <p:sldId id="361" r:id="rId7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7C8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9" d="100"/>
          <a:sy n="49" d="100"/>
        </p:scale>
        <p:origin x="-120"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8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2498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634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98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98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2498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smtClean="0">
                <a:cs typeface="+mn-cs"/>
              </a:defRPr>
            </a:lvl1pPr>
          </a:lstStyle>
          <a:p>
            <a:pPr>
              <a:defRPr/>
            </a:pPr>
            <a:fld id="{AB37D605-A41C-CD44-A4A2-C8622576A499}" type="slidenum">
              <a:rPr lang="en-US"/>
              <a:pPr>
                <a:defRPr/>
              </a:pPr>
              <a:t>‹#›</a:t>
            </a:fld>
            <a:endParaRPr lang="en-US"/>
          </a:p>
        </p:txBody>
      </p:sp>
    </p:spTree>
    <p:extLst>
      <p:ext uri="{BB962C8B-B14F-4D97-AF65-F5344CB8AC3E}">
        <p14:creationId xmlns:p14="http://schemas.microsoft.com/office/powerpoint/2010/main" val="1263803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AC6F3B-C912-6142-9B32-285E16AF67A9}" type="slidenum">
              <a:rPr lang="en-US" sz="1200"/>
              <a:pPr eaLnBrk="1" hangingPunct="1"/>
              <a:t>54</a:t>
            </a:fld>
            <a:endParaRPr lang="en-US" sz="1200"/>
          </a:p>
        </p:txBody>
      </p:sp>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CC"/>
                </a:solidFill>
                <a:latin typeface="Arial" charset="0"/>
              </a:rPr>
              <a:t>Impression at www.gtj.org.uk/ en/blowup7/14517 and the ring at www.ancientcoinvault.com/ modules.php?set_albu...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65</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SG">
                <a:ea typeface="+mn-ea"/>
                <a:cs typeface="+mn-cs"/>
              </a:endParaRPr>
            </a:p>
          </p:txBody>
        </p:sp>
        <p:sp>
          <p:nvSpPr>
            <p:cNvPr id="6" name="Arc 4"/>
            <p:cNvSpPr>
              <a:spLocks/>
            </p:cNvSpPr>
            <p:nvPr/>
          </p:nvSpPr>
          <p:spPr bwMode="auto">
            <a:xfrm>
              <a:off x="-652" y="978"/>
              <a:ext cx="4237" cy="3342"/>
            </a:xfrm>
            <a:custGeom>
              <a:avLst/>
              <a:gdLst>
                <a:gd name="T0" fmla="*/ 780 w 21600"/>
                <a:gd name="T1" fmla="*/ 0 h 21231"/>
                <a:gd name="T2" fmla="*/ 4237 w 21600"/>
                <a:gd name="T3" fmla="*/ 3342 h 21231"/>
                <a:gd name="T4" fmla="*/ 0 w 21600"/>
                <a:gd name="T5" fmla="*/ 334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3493" name="Rectangle 5"/>
          <p:cNvSpPr>
            <a:spLocks noGrp="1" noChangeArrowheads="1"/>
          </p:cNvSpPr>
          <p:nvPr>
            <p:ph type="ctrTitle" sz="quarter"/>
          </p:nvPr>
        </p:nvSpPr>
        <p:spPr>
          <a:xfrm>
            <a:off x="1293813" y="762000"/>
            <a:ext cx="7772400" cy="1143000"/>
          </a:xfrm>
        </p:spPr>
        <p:txBody>
          <a:bodyPr anchor="b"/>
          <a:lstStyle>
            <a:lvl1pPr>
              <a:defRPr/>
            </a:lvl1pPr>
          </a:lstStyle>
          <a:p>
            <a:r>
              <a:rPr lang="en-GB"/>
              <a:t>Click to edit Master title style</a:t>
            </a:r>
          </a:p>
        </p:txBody>
      </p:sp>
      <p:sp>
        <p:nvSpPr>
          <p:cNvPr id="6349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GB"/>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GB"/>
          </a:p>
        </p:txBody>
      </p:sp>
      <p:sp>
        <p:nvSpPr>
          <p:cNvPr id="8" name="Rectangle 8"/>
          <p:cNvSpPr>
            <a:spLocks noGrp="1" noChangeArrowheads="1"/>
          </p:cNvSpPr>
          <p:nvPr>
            <p:ph type="ftr" sz="quarter" idx="11"/>
          </p:nvPr>
        </p:nvSpPr>
        <p:spPr/>
        <p:txBody>
          <a:bodyPr/>
          <a:lstStyle>
            <a:lvl1pPr>
              <a:defRPr/>
            </a:lvl1pPr>
          </a:lstStyle>
          <a:p>
            <a:pPr>
              <a:defRPr/>
            </a:pPr>
            <a:endParaRPr lang="en-GB"/>
          </a:p>
        </p:txBody>
      </p:sp>
      <p:sp>
        <p:nvSpPr>
          <p:cNvPr id="9" name="Rectangle 9"/>
          <p:cNvSpPr>
            <a:spLocks noGrp="1" noChangeArrowheads="1"/>
          </p:cNvSpPr>
          <p:nvPr>
            <p:ph type="sldNum" sz="quarter" idx="12"/>
          </p:nvPr>
        </p:nvSpPr>
        <p:spPr/>
        <p:txBody>
          <a:bodyPr/>
          <a:lstStyle>
            <a:lvl1pPr>
              <a:defRPr smtClean="0"/>
            </a:lvl1pPr>
          </a:lstStyle>
          <a:p>
            <a:pPr>
              <a:defRPr/>
            </a:pPr>
            <a:fld id="{5678EBC8-EEED-FC4A-A5B3-CBA2550BEA14}" type="slidenum">
              <a:rPr lang="en-GB"/>
              <a:pPr>
                <a:defRPr/>
              </a:pPr>
              <a:t>‹#›</a:t>
            </a:fld>
            <a:endParaRPr lang="en-GB"/>
          </a:p>
        </p:txBody>
      </p:sp>
    </p:spTree>
    <p:extLst>
      <p:ext uri="{BB962C8B-B14F-4D97-AF65-F5344CB8AC3E}">
        <p14:creationId xmlns:p14="http://schemas.microsoft.com/office/powerpoint/2010/main" val="3725571633"/>
      </p:ext>
    </p:extLst>
  </p:cSld>
  <p:clrMapOvr>
    <a:masterClrMapping/>
  </p:clrMapOvr>
  <p:transition xmlns:p14="http://schemas.microsoft.com/office/powerpoint/2010/mai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B2BE7977-C64E-9149-96B8-FA3501FE8D33}" type="slidenum">
              <a:rPr lang="en-GB"/>
              <a:pPr>
                <a:defRPr/>
              </a:pPr>
              <a:t>‹#›</a:t>
            </a:fld>
            <a:endParaRPr lang="en-GB"/>
          </a:p>
        </p:txBody>
      </p:sp>
    </p:spTree>
    <p:extLst>
      <p:ext uri="{BB962C8B-B14F-4D97-AF65-F5344CB8AC3E}">
        <p14:creationId xmlns:p14="http://schemas.microsoft.com/office/powerpoint/2010/main" val="488765507"/>
      </p:ext>
    </p:extLst>
  </p:cSld>
  <p:clrMapOvr>
    <a:masterClrMapping/>
  </p:clrMapOvr>
  <p:transition xmlns:p14="http://schemas.microsoft.com/office/powerpoint/2010/mai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D258A2B2-12EB-9046-8CA7-9F29933034DA}" type="slidenum">
              <a:rPr lang="en-GB"/>
              <a:pPr>
                <a:defRPr/>
              </a:pPr>
              <a:t>‹#›</a:t>
            </a:fld>
            <a:endParaRPr lang="en-GB"/>
          </a:p>
        </p:txBody>
      </p:sp>
    </p:spTree>
    <p:extLst>
      <p:ext uri="{BB962C8B-B14F-4D97-AF65-F5344CB8AC3E}">
        <p14:creationId xmlns:p14="http://schemas.microsoft.com/office/powerpoint/2010/main" val="4123829958"/>
      </p:ext>
    </p:extLst>
  </p:cSld>
  <p:clrMapOvr>
    <a:masterClrMapping/>
  </p:clrMapOvr>
  <p:transition xmlns:p14="http://schemas.microsoft.com/office/powerpoint/2010/mai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SG">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SG">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SG">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SG">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SG">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071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0071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5D418200-6675-5B4A-91B5-2186B05111D6}" type="slidenum">
              <a:rPr lang="en-US"/>
              <a:pPr>
                <a:defRPr/>
              </a:pPr>
              <a:t>‹#›</a:t>
            </a:fld>
            <a:endParaRPr lang="en-US"/>
          </a:p>
        </p:txBody>
      </p:sp>
    </p:spTree>
    <p:extLst>
      <p:ext uri="{BB962C8B-B14F-4D97-AF65-F5344CB8AC3E}">
        <p14:creationId xmlns:p14="http://schemas.microsoft.com/office/powerpoint/2010/main" val="66726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6"/>
          <p:cNvSpPr>
            <a:spLocks noGrp="1" noChangeArrowheads="1"/>
          </p:cNvSpPr>
          <p:nvPr>
            <p:ph type="dt" sz="half" idx="10"/>
          </p:nvPr>
        </p:nvSpPr>
        <p:spPr>
          <a:ln/>
        </p:spPr>
        <p:txBody>
          <a:bodyPr/>
          <a:lstStyle>
            <a:lvl1pPr>
              <a:defRPr/>
            </a:lvl1pPr>
          </a:lstStyle>
          <a:p>
            <a:pPr>
              <a:defRPr/>
            </a:pPr>
            <a:endParaRPr lang="en-US"/>
          </a:p>
        </p:txBody>
      </p:sp>
      <p:sp>
        <p:nvSpPr>
          <p:cNvPr id="5" name="Rectangle 1027"/>
          <p:cNvSpPr>
            <a:spLocks noGrp="1" noChangeArrowheads="1"/>
          </p:cNvSpPr>
          <p:nvPr>
            <p:ph type="sldNum" sz="quarter" idx="11"/>
          </p:nvPr>
        </p:nvSpPr>
        <p:spPr>
          <a:ln/>
        </p:spPr>
        <p:txBody>
          <a:bodyPr/>
          <a:lstStyle>
            <a:lvl1pPr>
              <a:defRPr/>
            </a:lvl1pPr>
          </a:lstStyle>
          <a:p>
            <a:pPr>
              <a:defRPr/>
            </a:pPr>
            <a:fld id="{4643ADC0-FD08-AD4B-BA45-125224B1CFBF}" type="slidenum">
              <a:rPr lang="en-US"/>
              <a:pPr>
                <a:defRPr/>
              </a:pPr>
              <a:t>‹#›</a:t>
            </a:fld>
            <a:endParaRPr lang="en-US"/>
          </a:p>
        </p:txBody>
      </p:sp>
      <p:sp>
        <p:nvSpPr>
          <p:cNvPr id="6"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4733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6"/>
          <p:cNvSpPr>
            <a:spLocks noGrp="1" noChangeArrowheads="1"/>
          </p:cNvSpPr>
          <p:nvPr>
            <p:ph type="dt" sz="half" idx="10"/>
          </p:nvPr>
        </p:nvSpPr>
        <p:spPr>
          <a:ln/>
        </p:spPr>
        <p:txBody>
          <a:bodyPr/>
          <a:lstStyle>
            <a:lvl1pPr>
              <a:defRPr/>
            </a:lvl1pPr>
          </a:lstStyle>
          <a:p>
            <a:pPr>
              <a:defRPr/>
            </a:pPr>
            <a:endParaRPr lang="en-US"/>
          </a:p>
        </p:txBody>
      </p:sp>
      <p:sp>
        <p:nvSpPr>
          <p:cNvPr id="5" name="Rectangle 1027"/>
          <p:cNvSpPr>
            <a:spLocks noGrp="1" noChangeArrowheads="1"/>
          </p:cNvSpPr>
          <p:nvPr>
            <p:ph type="sldNum" sz="quarter" idx="11"/>
          </p:nvPr>
        </p:nvSpPr>
        <p:spPr>
          <a:ln/>
        </p:spPr>
        <p:txBody>
          <a:bodyPr/>
          <a:lstStyle>
            <a:lvl1pPr>
              <a:defRPr/>
            </a:lvl1pPr>
          </a:lstStyle>
          <a:p>
            <a:pPr>
              <a:defRPr/>
            </a:pPr>
            <a:fld id="{F67FF560-31AF-6D49-B3B4-69EA77101EE9}" type="slidenum">
              <a:rPr lang="en-US"/>
              <a:pPr>
                <a:defRPr/>
              </a:pPr>
              <a:t>‹#›</a:t>
            </a:fld>
            <a:endParaRPr lang="en-US"/>
          </a:p>
        </p:txBody>
      </p:sp>
      <p:sp>
        <p:nvSpPr>
          <p:cNvPr id="6"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432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1026"/>
          <p:cNvSpPr>
            <a:spLocks noGrp="1" noChangeArrowheads="1"/>
          </p:cNvSpPr>
          <p:nvPr>
            <p:ph type="dt" sz="half" idx="10"/>
          </p:nvPr>
        </p:nvSpPr>
        <p:spPr>
          <a:ln/>
        </p:spPr>
        <p:txBody>
          <a:bodyPr/>
          <a:lstStyle>
            <a:lvl1pPr>
              <a:defRPr/>
            </a:lvl1pPr>
          </a:lstStyle>
          <a:p>
            <a:pPr>
              <a:defRPr/>
            </a:pPr>
            <a:endParaRPr lang="en-US"/>
          </a:p>
        </p:txBody>
      </p:sp>
      <p:sp>
        <p:nvSpPr>
          <p:cNvPr id="6" name="Rectangle 1027"/>
          <p:cNvSpPr>
            <a:spLocks noGrp="1" noChangeArrowheads="1"/>
          </p:cNvSpPr>
          <p:nvPr>
            <p:ph type="sldNum" sz="quarter" idx="11"/>
          </p:nvPr>
        </p:nvSpPr>
        <p:spPr>
          <a:ln/>
        </p:spPr>
        <p:txBody>
          <a:bodyPr/>
          <a:lstStyle>
            <a:lvl1pPr>
              <a:defRPr/>
            </a:lvl1pPr>
          </a:lstStyle>
          <a:p>
            <a:pPr>
              <a:defRPr/>
            </a:pPr>
            <a:fld id="{2556775F-56CA-C54C-9D81-2B6B36512A48}" type="slidenum">
              <a:rPr lang="en-US"/>
              <a:pPr>
                <a:defRPr/>
              </a:pPr>
              <a:t>‹#›</a:t>
            </a:fld>
            <a:endParaRPr lang="en-US"/>
          </a:p>
        </p:txBody>
      </p:sp>
      <p:sp>
        <p:nvSpPr>
          <p:cNvPr id="7"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119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1026"/>
          <p:cNvSpPr>
            <a:spLocks noGrp="1" noChangeArrowheads="1"/>
          </p:cNvSpPr>
          <p:nvPr>
            <p:ph type="dt" sz="half" idx="10"/>
          </p:nvPr>
        </p:nvSpPr>
        <p:spPr>
          <a:ln/>
        </p:spPr>
        <p:txBody>
          <a:bodyPr/>
          <a:lstStyle>
            <a:lvl1pPr>
              <a:defRPr/>
            </a:lvl1pPr>
          </a:lstStyle>
          <a:p>
            <a:pPr>
              <a:defRPr/>
            </a:pPr>
            <a:endParaRPr lang="en-US"/>
          </a:p>
        </p:txBody>
      </p:sp>
      <p:sp>
        <p:nvSpPr>
          <p:cNvPr id="8" name="Rectangle 1027"/>
          <p:cNvSpPr>
            <a:spLocks noGrp="1" noChangeArrowheads="1"/>
          </p:cNvSpPr>
          <p:nvPr>
            <p:ph type="sldNum" sz="quarter" idx="11"/>
          </p:nvPr>
        </p:nvSpPr>
        <p:spPr>
          <a:ln/>
        </p:spPr>
        <p:txBody>
          <a:bodyPr/>
          <a:lstStyle>
            <a:lvl1pPr>
              <a:defRPr/>
            </a:lvl1pPr>
          </a:lstStyle>
          <a:p>
            <a:pPr>
              <a:defRPr/>
            </a:pPr>
            <a:fld id="{9F42B6F8-C928-9345-9CD9-B324111C1BB3}" type="slidenum">
              <a:rPr lang="en-US"/>
              <a:pPr>
                <a:defRPr/>
              </a:pPr>
              <a:t>‹#›</a:t>
            </a:fld>
            <a:endParaRPr lang="en-US"/>
          </a:p>
        </p:txBody>
      </p:sp>
      <p:sp>
        <p:nvSpPr>
          <p:cNvPr id="9"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894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1026"/>
          <p:cNvSpPr>
            <a:spLocks noGrp="1" noChangeArrowheads="1"/>
          </p:cNvSpPr>
          <p:nvPr>
            <p:ph type="dt" sz="half" idx="10"/>
          </p:nvPr>
        </p:nvSpPr>
        <p:spPr>
          <a:ln/>
        </p:spPr>
        <p:txBody>
          <a:bodyPr/>
          <a:lstStyle>
            <a:lvl1pPr>
              <a:defRPr/>
            </a:lvl1pPr>
          </a:lstStyle>
          <a:p>
            <a:pPr>
              <a:defRPr/>
            </a:pPr>
            <a:endParaRPr lang="en-US"/>
          </a:p>
        </p:txBody>
      </p:sp>
      <p:sp>
        <p:nvSpPr>
          <p:cNvPr id="4" name="Rectangle 1027"/>
          <p:cNvSpPr>
            <a:spLocks noGrp="1" noChangeArrowheads="1"/>
          </p:cNvSpPr>
          <p:nvPr>
            <p:ph type="sldNum" sz="quarter" idx="11"/>
          </p:nvPr>
        </p:nvSpPr>
        <p:spPr>
          <a:ln/>
        </p:spPr>
        <p:txBody>
          <a:bodyPr/>
          <a:lstStyle>
            <a:lvl1pPr>
              <a:defRPr/>
            </a:lvl1pPr>
          </a:lstStyle>
          <a:p>
            <a:pPr>
              <a:defRPr/>
            </a:pPr>
            <a:fld id="{F15F17B5-25CF-674E-A3F1-CC443CBE18D0}" type="slidenum">
              <a:rPr lang="en-US"/>
              <a:pPr>
                <a:defRPr/>
              </a:pPr>
              <a:t>‹#›</a:t>
            </a:fld>
            <a:endParaRPr lang="en-US"/>
          </a:p>
        </p:txBody>
      </p:sp>
      <p:sp>
        <p:nvSpPr>
          <p:cNvPr id="5"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7999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6"/>
          <p:cNvSpPr>
            <a:spLocks noGrp="1" noChangeArrowheads="1"/>
          </p:cNvSpPr>
          <p:nvPr>
            <p:ph type="dt" sz="half" idx="10"/>
          </p:nvPr>
        </p:nvSpPr>
        <p:spPr>
          <a:ln/>
        </p:spPr>
        <p:txBody>
          <a:bodyPr/>
          <a:lstStyle>
            <a:lvl1pPr>
              <a:defRPr/>
            </a:lvl1pPr>
          </a:lstStyle>
          <a:p>
            <a:pPr>
              <a:defRPr/>
            </a:pPr>
            <a:endParaRPr lang="en-US"/>
          </a:p>
        </p:txBody>
      </p:sp>
      <p:sp>
        <p:nvSpPr>
          <p:cNvPr id="3" name="Rectangle 1027"/>
          <p:cNvSpPr>
            <a:spLocks noGrp="1" noChangeArrowheads="1"/>
          </p:cNvSpPr>
          <p:nvPr>
            <p:ph type="sldNum" sz="quarter" idx="11"/>
          </p:nvPr>
        </p:nvSpPr>
        <p:spPr>
          <a:ln/>
        </p:spPr>
        <p:txBody>
          <a:bodyPr/>
          <a:lstStyle>
            <a:lvl1pPr>
              <a:defRPr/>
            </a:lvl1pPr>
          </a:lstStyle>
          <a:p>
            <a:pPr>
              <a:defRPr/>
            </a:pPr>
            <a:fld id="{08EB50E4-9DD2-D045-BF31-30B1662096BC}" type="slidenum">
              <a:rPr lang="en-US"/>
              <a:pPr>
                <a:defRPr/>
              </a:pPr>
              <a:t>‹#›</a:t>
            </a:fld>
            <a:endParaRPr lang="en-US"/>
          </a:p>
        </p:txBody>
      </p:sp>
      <p:sp>
        <p:nvSpPr>
          <p:cNvPr id="4"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9055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6"/>
          <p:cNvSpPr>
            <a:spLocks noGrp="1" noChangeArrowheads="1"/>
          </p:cNvSpPr>
          <p:nvPr>
            <p:ph type="dt" sz="half" idx="10"/>
          </p:nvPr>
        </p:nvSpPr>
        <p:spPr>
          <a:ln/>
        </p:spPr>
        <p:txBody>
          <a:bodyPr/>
          <a:lstStyle>
            <a:lvl1pPr>
              <a:defRPr/>
            </a:lvl1pPr>
          </a:lstStyle>
          <a:p>
            <a:pPr>
              <a:defRPr/>
            </a:pPr>
            <a:endParaRPr lang="en-US"/>
          </a:p>
        </p:txBody>
      </p:sp>
      <p:sp>
        <p:nvSpPr>
          <p:cNvPr id="6" name="Rectangle 1027"/>
          <p:cNvSpPr>
            <a:spLocks noGrp="1" noChangeArrowheads="1"/>
          </p:cNvSpPr>
          <p:nvPr>
            <p:ph type="sldNum" sz="quarter" idx="11"/>
          </p:nvPr>
        </p:nvSpPr>
        <p:spPr>
          <a:ln/>
        </p:spPr>
        <p:txBody>
          <a:bodyPr/>
          <a:lstStyle>
            <a:lvl1pPr>
              <a:defRPr/>
            </a:lvl1pPr>
          </a:lstStyle>
          <a:p>
            <a:pPr>
              <a:defRPr/>
            </a:pPr>
            <a:fld id="{20833111-538C-D44A-A596-DB639E04B17F}" type="slidenum">
              <a:rPr lang="en-US"/>
              <a:pPr>
                <a:defRPr/>
              </a:pPr>
              <a:t>‹#›</a:t>
            </a:fld>
            <a:endParaRPr lang="en-US"/>
          </a:p>
        </p:txBody>
      </p:sp>
      <p:sp>
        <p:nvSpPr>
          <p:cNvPr id="7"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96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8EF1484F-0302-AA4B-A0DE-24430D85146D}" type="slidenum">
              <a:rPr lang="en-GB"/>
              <a:pPr>
                <a:defRPr/>
              </a:pPr>
              <a:t>‹#›</a:t>
            </a:fld>
            <a:endParaRPr lang="en-GB"/>
          </a:p>
        </p:txBody>
      </p:sp>
    </p:spTree>
    <p:extLst>
      <p:ext uri="{BB962C8B-B14F-4D97-AF65-F5344CB8AC3E}">
        <p14:creationId xmlns:p14="http://schemas.microsoft.com/office/powerpoint/2010/main" val="3348943594"/>
      </p:ext>
    </p:extLst>
  </p:cSld>
  <p:clrMapOvr>
    <a:masterClrMapping/>
  </p:clrMapOvr>
  <p:transition xmlns:p14="http://schemas.microsoft.com/office/powerpoint/2010/main">
    <p:blind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6"/>
          <p:cNvSpPr>
            <a:spLocks noGrp="1" noChangeArrowheads="1"/>
          </p:cNvSpPr>
          <p:nvPr>
            <p:ph type="dt" sz="half" idx="10"/>
          </p:nvPr>
        </p:nvSpPr>
        <p:spPr>
          <a:ln/>
        </p:spPr>
        <p:txBody>
          <a:bodyPr/>
          <a:lstStyle>
            <a:lvl1pPr>
              <a:defRPr/>
            </a:lvl1pPr>
          </a:lstStyle>
          <a:p>
            <a:pPr>
              <a:defRPr/>
            </a:pPr>
            <a:endParaRPr lang="en-US"/>
          </a:p>
        </p:txBody>
      </p:sp>
      <p:sp>
        <p:nvSpPr>
          <p:cNvPr id="6" name="Rectangle 1027"/>
          <p:cNvSpPr>
            <a:spLocks noGrp="1" noChangeArrowheads="1"/>
          </p:cNvSpPr>
          <p:nvPr>
            <p:ph type="sldNum" sz="quarter" idx="11"/>
          </p:nvPr>
        </p:nvSpPr>
        <p:spPr>
          <a:ln/>
        </p:spPr>
        <p:txBody>
          <a:bodyPr/>
          <a:lstStyle>
            <a:lvl1pPr>
              <a:defRPr/>
            </a:lvl1pPr>
          </a:lstStyle>
          <a:p>
            <a:pPr>
              <a:defRPr/>
            </a:pPr>
            <a:fld id="{09C61E3B-CAD8-8648-92AA-FD6700F0C0C2}" type="slidenum">
              <a:rPr lang="en-US"/>
              <a:pPr>
                <a:defRPr/>
              </a:pPr>
              <a:t>‹#›</a:t>
            </a:fld>
            <a:endParaRPr lang="en-US"/>
          </a:p>
        </p:txBody>
      </p:sp>
      <p:sp>
        <p:nvSpPr>
          <p:cNvPr id="7"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70167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6"/>
          <p:cNvSpPr>
            <a:spLocks noGrp="1" noChangeArrowheads="1"/>
          </p:cNvSpPr>
          <p:nvPr>
            <p:ph type="dt" sz="half" idx="10"/>
          </p:nvPr>
        </p:nvSpPr>
        <p:spPr>
          <a:ln/>
        </p:spPr>
        <p:txBody>
          <a:bodyPr/>
          <a:lstStyle>
            <a:lvl1pPr>
              <a:defRPr/>
            </a:lvl1pPr>
          </a:lstStyle>
          <a:p>
            <a:pPr>
              <a:defRPr/>
            </a:pPr>
            <a:endParaRPr lang="en-US"/>
          </a:p>
        </p:txBody>
      </p:sp>
      <p:sp>
        <p:nvSpPr>
          <p:cNvPr id="5" name="Rectangle 1027"/>
          <p:cNvSpPr>
            <a:spLocks noGrp="1" noChangeArrowheads="1"/>
          </p:cNvSpPr>
          <p:nvPr>
            <p:ph type="sldNum" sz="quarter" idx="11"/>
          </p:nvPr>
        </p:nvSpPr>
        <p:spPr>
          <a:ln/>
        </p:spPr>
        <p:txBody>
          <a:bodyPr/>
          <a:lstStyle>
            <a:lvl1pPr>
              <a:defRPr/>
            </a:lvl1pPr>
          </a:lstStyle>
          <a:p>
            <a:pPr>
              <a:defRPr/>
            </a:pPr>
            <a:fld id="{2A04A8B2-7043-3540-A5A2-0BE51510CD56}" type="slidenum">
              <a:rPr lang="en-US"/>
              <a:pPr>
                <a:defRPr/>
              </a:pPr>
              <a:t>‹#›</a:t>
            </a:fld>
            <a:endParaRPr lang="en-US"/>
          </a:p>
        </p:txBody>
      </p:sp>
      <p:sp>
        <p:nvSpPr>
          <p:cNvPr id="6"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342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6"/>
          <p:cNvSpPr>
            <a:spLocks noGrp="1" noChangeArrowheads="1"/>
          </p:cNvSpPr>
          <p:nvPr>
            <p:ph type="dt" sz="half" idx="10"/>
          </p:nvPr>
        </p:nvSpPr>
        <p:spPr>
          <a:ln/>
        </p:spPr>
        <p:txBody>
          <a:bodyPr/>
          <a:lstStyle>
            <a:lvl1pPr>
              <a:defRPr/>
            </a:lvl1pPr>
          </a:lstStyle>
          <a:p>
            <a:pPr>
              <a:defRPr/>
            </a:pPr>
            <a:endParaRPr lang="en-US"/>
          </a:p>
        </p:txBody>
      </p:sp>
      <p:sp>
        <p:nvSpPr>
          <p:cNvPr id="5" name="Rectangle 1027"/>
          <p:cNvSpPr>
            <a:spLocks noGrp="1" noChangeArrowheads="1"/>
          </p:cNvSpPr>
          <p:nvPr>
            <p:ph type="sldNum" sz="quarter" idx="11"/>
          </p:nvPr>
        </p:nvSpPr>
        <p:spPr>
          <a:ln/>
        </p:spPr>
        <p:txBody>
          <a:bodyPr/>
          <a:lstStyle>
            <a:lvl1pPr>
              <a:defRPr/>
            </a:lvl1pPr>
          </a:lstStyle>
          <a:p>
            <a:pPr>
              <a:defRPr/>
            </a:pPr>
            <a:fld id="{3DB5EC63-C874-9D47-8499-42080F98C276}" type="slidenum">
              <a:rPr lang="en-US"/>
              <a:pPr>
                <a:defRPr/>
              </a:pPr>
              <a:t>‹#›</a:t>
            </a:fld>
            <a:endParaRPr lang="en-US"/>
          </a:p>
        </p:txBody>
      </p:sp>
      <p:sp>
        <p:nvSpPr>
          <p:cNvPr id="6" name="Rectangle 1038"/>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0456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6E7896B-DD74-F74A-9B3D-84E302BD21E8}" type="slidenum">
              <a:rPr lang="en-US"/>
              <a:pPr>
                <a:defRPr/>
              </a:pPr>
              <a:t>‹#›</a:t>
            </a:fld>
            <a:endParaRPr lang="en-US"/>
          </a:p>
        </p:txBody>
      </p:sp>
    </p:spTree>
    <p:extLst>
      <p:ext uri="{BB962C8B-B14F-4D97-AF65-F5344CB8AC3E}">
        <p14:creationId xmlns:p14="http://schemas.microsoft.com/office/powerpoint/2010/main" val="2979388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A2D3C90-B717-D844-BEC3-670CED72C1FF}" type="slidenum">
              <a:rPr lang="en-US"/>
              <a:pPr>
                <a:defRPr/>
              </a:pPr>
              <a:t>‹#›</a:t>
            </a:fld>
            <a:endParaRPr lang="en-US"/>
          </a:p>
        </p:txBody>
      </p:sp>
    </p:spTree>
    <p:extLst>
      <p:ext uri="{BB962C8B-B14F-4D97-AF65-F5344CB8AC3E}">
        <p14:creationId xmlns:p14="http://schemas.microsoft.com/office/powerpoint/2010/main" val="3294694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9D414B7-2F7F-484E-B682-578ED9EA78E8}" type="slidenum">
              <a:rPr lang="en-US"/>
              <a:pPr>
                <a:defRPr/>
              </a:pPr>
              <a:t>‹#›</a:t>
            </a:fld>
            <a:endParaRPr lang="en-US"/>
          </a:p>
        </p:txBody>
      </p:sp>
    </p:spTree>
    <p:extLst>
      <p:ext uri="{BB962C8B-B14F-4D97-AF65-F5344CB8AC3E}">
        <p14:creationId xmlns:p14="http://schemas.microsoft.com/office/powerpoint/2010/main" val="3702120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17770C1-DD0B-EA4B-A888-AC1878312D89}" type="slidenum">
              <a:rPr lang="en-US"/>
              <a:pPr>
                <a:defRPr/>
              </a:pPr>
              <a:t>‹#›</a:t>
            </a:fld>
            <a:endParaRPr lang="en-US"/>
          </a:p>
        </p:txBody>
      </p:sp>
    </p:spTree>
    <p:extLst>
      <p:ext uri="{BB962C8B-B14F-4D97-AF65-F5344CB8AC3E}">
        <p14:creationId xmlns:p14="http://schemas.microsoft.com/office/powerpoint/2010/main" val="4044265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35B9539D-FA24-DF4B-AAF3-8100ED1DD71D}" type="slidenum">
              <a:rPr lang="en-US"/>
              <a:pPr>
                <a:defRPr/>
              </a:pPr>
              <a:t>‹#›</a:t>
            </a:fld>
            <a:endParaRPr lang="en-US"/>
          </a:p>
        </p:txBody>
      </p:sp>
    </p:spTree>
    <p:extLst>
      <p:ext uri="{BB962C8B-B14F-4D97-AF65-F5344CB8AC3E}">
        <p14:creationId xmlns:p14="http://schemas.microsoft.com/office/powerpoint/2010/main" val="3015162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758EEAF5-AF30-F84B-B09B-A84DAF7E74FB}" type="slidenum">
              <a:rPr lang="en-US"/>
              <a:pPr>
                <a:defRPr/>
              </a:pPr>
              <a:t>‹#›</a:t>
            </a:fld>
            <a:endParaRPr lang="en-US"/>
          </a:p>
        </p:txBody>
      </p:sp>
    </p:spTree>
    <p:extLst>
      <p:ext uri="{BB962C8B-B14F-4D97-AF65-F5344CB8AC3E}">
        <p14:creationId xmlns:p14="http://schemas.microsoft.com/office/powerpoint/2010/main" val="1931006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0B6B8A3B-C04E-054C-9041-DF6A0AC319EF}" type="slidenum">
              <a:rPr lang="en-US"/>
              <a:pPr>
                <a:defRPr/>
              </a:pPr>
              <a:t>‹#›</a:t>
            </a:fld>
            <a:endParaRPr lang="en-US"/>
          </a:p>
        </p:txBody>
      </p:sp>
    </p:spTree>
    <p:extLst>
      <p:ext uri="{BB962C8B-B14F-4D97-AF65-F5344CB8AC3E}">
        <p14:creationId xmlns:p14="http://schemas.microsoft.com/office/powerpoint/2010/main" val="169819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pPr>
              <a:defRPr/>
            </a:pPr>
            <a:fld id="{AF6CD951-B637-704E-BF8E-30F2B246A6F8}" type="slidenum">
              <a:rPr lang="en-GB"/>
              <a:pPr>
                <a:defRPr/>
              </a:pPr>
              <a:t>‹#›</a:t>
            </a:fld>
            <a:endParaRPr lang="en-GB"/>
          </a:p>
        </p:txBody>
      </p:sp>
    </p:spTree>
    <p:extLst>
      <p:ext uri="{BB962C8B-B14F-4D97-AF65-F5344CB8AC3E}">
        <p14:creationId xmlns:p14="http://schemas.microsoft.com/office/powerpoint/2010/main" val="4258363117"/>
      </p:ext>
    </p:extLst>
  </p:cSld>
  <p:clrMapOvr>
    <a:masterClrMapping/>
  </p:clrMapOvr>
  <p:transition xmlns:p14="http://schemas.microsoft.com/office/powerpoint/2010/main">
    <p:blinds/>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EE1C2C6-FAD6-C342-9840-347AC17A4370}" type="slidenum">
              <a:rPr lang="en-US"/>
              <a:pPr>
                <a:defRPr/>
              </a:pPr>
              <a:t>‹#›</a:t>
            </a:fld>
            <a:endParaRPr lang="en-US"/>
          </a:p>
        </p:txBody>
      </p:sp>
    </p:spTree>
    <p:extLst>
      <p:ext uri="{BB962C8B-B14F-4D97-AF65-F5344CB8AC3E}">
        <p14:creationId xmlns:p14="http://schemas.microsoft.com/office/powerpoint/2010/main" val="1446231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EF3B3CCA-9C78-D042-AFDB-64279723945C}" type="slidenum">
              <a:rPr lang="en-US"/>
              <a:pPr>
                <a:defRPr/>
              </a:pPr>
              <a:t>‹#›</a:t>
            </a:fld>
            <a:endParaRPr lang="en-US"/>
          </a:p>
        </p:txBody>
      </p:sp>
    </p:spTree>
    <p:extLst>
      <p:ext uri="{BB962C8B-B14F-4D97-AF65-F5344CB8AC3E}">
        <p14:creationId xmlns:p14="http://schemas.microsoft.com/office/powerpoint/2010/main" val="1072810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545FCBC-F00C-094F-BF9A-91DA536E0D9C}" type="slidenum">
              <a:rPr lang="en-US"/>
              <a:pPr>
                <a:defRPr/>
              </a:pPr>
              <a:t>‹#›</a:t>
            </a:fld>
            <a:endParaRPr lang="en-US"/>
          </a:p>
        </p:txBody>
      </p:sp>
    </p:spTree>
    <p:extLst>
      <p:ext uri="{BB962C8B-B14F-4D97-AF65-F5344CB8AC3E}">
        <p14:creationId xmlns:p14="http://schemas.microsoft.com/office/powerpoint/2010/main" val="2327808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375C67B-C86D-EC4A-B8CF-5EA8FCB45308}" type="slidenum">
              <a:rPr lang="en-US"/>
              <a:pPr>
                <a:defRPr/>
              </a:pPr>
              <a:t>‹#›</a:t>
            </a:fld>
            <a:endParaRPr lang="en-US"/>
          </a:p>
        </p:txBody>
      </p:sp>
    </p:spTree>
    <p:extLst>
      <p:ext uri="{BB962C8B-B14F-4D97-AF65-F5344CB8AC3E}">
        <p14:creationId xmlns:p14="http://schemas.microsoft.com/office/powerpoint/2010/main" val="3784741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SG">
                <a:ea typeface="+mn-ea"/>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98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798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43E6A258-6628-604D-831A-9E8B5125F675}" type="slidenum">
              <a:rPr lang="en-US"/>
              <a:pPr>
                <a:defRPr/>
              </a:pPr>
              <a:t>‹#›</a:t>
            </a:fld>
            <a:endParaRPr lang="en-US"/>
          </a:p>
        </p:txBody>
      </p:sp>
    </p:spTree>
    <p:extLst>
      <p:ext uri="{BB962C8B-B14F-4D97-AF65-F5344CB8AC3E}">
        <p14:creationId xmlns:p14="http://schemas.microsoft.com/office/powerpoint/2010/main" val="2873024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B15BBFB-6B26-7B41-8867-23F511CD3EB8}" type="slidenum">
              <a:rPr lang="en-US"/>
              <a:pPr>
                <a:defRPr/>
              </a:pPr>
              <a:t>‹#›</a:t>
            </a:fld>
            <a:endParaRPr lang="en-US"/>
          </a:p>
        </p:txBody>
      </p:sp>
    </p:spTree>
    <p:extLst>
      <p:ext uri="{BB962C8B-B14F-4D97-AF65-F5344CB8AC3E}">
        <p14:creationId xmlns:p14="http://schemas.microsoft.com/office/powerpoint/2010/main" val="2058669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369E7DB-0C05-764B-B673-231FEBA8EE91}" type="slidenum">
              <a:rPr lang="en-US"/>
              <a:pPr>
                <a:defRPr/>
              </a:pPr>
              <a:t>‹#›</a:t>
            </a:fld>
            <a:endParaRPr lang="en-US"/>
          </a:p>
        </p:txBody>
      </p:sp>
    </p:spTree>
    <p:extLst>
      <p:ext uri="{BB962C8B-B14F-4D97-AF65-F5344CB8AC3E}">
        <p14:creationId xmlns:p14="http://schemas.microsoft.com/office/powerpoint/2010/main" val="314068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AD6EC0F-8F47-6D47-9096-B8560CCE6B9B}" type="slidenum">
              <a:rPr lang="en-US"/>
              <a:pPr>
                <a:defRPr/>
              </a:pPr>
              <a:t>‹#›</a:t>
            </a:fld>
            <a:endParaRPr lang="en-US"/>
          </a:p>
        </p:txBody>
      </p:sp>
    </p:spTree>
    <p:extLst>
      <p:ext uri="{BB962C8B-B14F-4D97-AF65-F5344CB8AC3E}">
        <p14:creationId xmlns:p14="http://schemas.microsoft.com/office/powerpoint/2010/main" val="4130899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64309E64-EA88-0F48-B947-9DF3D0FB62DD}" type="slidenum">
              <a:rPr lang="en-US"/>
              <a:pPr>
                <a:defRPr/>
              </a:pPr>
              <a:t>‹#›</a:t>
            </a:fld>
            <a:endParaRPr lang="en-US"/>
          </a:p>
        </p:txBody>
      </p:sp>
    </p:spTree>
    <p:extLst>
      <p:ext uri="{BB962C8B-B14F-4D97-AF65-F5344CB8AC3E}">
        <p14:creationId xmlns:p14="http://schemas.microsoft.com/office/powerpoint/2010/main" val="1752643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9F5B693-9242-4147-8C5C-F947D309774F}" type="slidenum">
              <a:rPr lang="en-US"/>
              <a:pPr>
                <a:defRPr/>
              </a:pPr>
              <a:t>‹#›</a:t>
            </a:fld>
            <a:endParaRPr lang="en-US"/>
          </a:p>
        </p:txBody>
      </p:sp>
    </p:spTree>
    <p:extLst>
      <p:ext uri="{BB962C8B-B14F-4D97-AF65-F5344CB8AC3E}">
        <p14:creationId xmlns:p14="http://schemas.microsoft.com/office/powerpoint/2010/main" val="63762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B222DF12-9DE4-1841-9CA3-6183E2BE0BD1}" type="slidenum">
              <a:rPr lang="en-GB"/>
              <a:pPr>
                <a:defRPr/>
              </a:pPr>
              <a:t>‹#›</a:t>
            </a:fld>
            <a:endParaRPr lang="en-GB"/>
          </a:p>
        </p:txBody>
      </p:sp>
    </p:spTree>
    <p:extLst>
      <p:ext uri="{BB962C8B-B14F-4D97-AF65-F5344CB8AC3E}">
        <p14:creationId xmlns:p14="http://schemas.microsoft.com/office/powerpoint/2010/main" val="3805822659"/>
      </p:ext>
    </p:extLst>
  </p:cSld>
  <p:clrMapOvr>
    <a:masterClrMapping/>
  </p:clrMapOvr>
  <p:transition xmlns:p14="http://schemas.microsoft.com/office/powerpoint/2010/main">
    <p:blinds/>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530D24E-352F-834F-9BF8-A336E959FA59}" type="slidenum">
              <a:rPr lang="en-US"/>
              <a:pPr>
                <a:defRPr/>
              </a:pPr>
              <a:t>‹#›</a:t>
            </a:fld>
            <a:endParaRPr lang="en-US"/>
          </a:p>
        </p:txBody>
      </p:sp>
    </p:spTree>
    <p:extLst>
      <p:ext uri="{BB962C8B-B14F-4D97-AF65-F5344CB8AC3E}">
        <p14:creationId xmlns:p14="http://schemas.microsoft.com/office/powerpoint/2010/main" val="7614736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C9E7DAC-B1C8-9447-9CB1-7083BC1579B6}" type="slidenum">
              <a:rPr lang="en-US"/>
              <a:pPr>
                <a:defRPr/>
              </a:pPr>
              <a:t>‹#›</a:t>
            </a:fld>
            <a:endParaRPr lang="en-US"/>
          </a:p>
        </p:txBody>
      </p:sp>
    </p:spTree>
    <p:extLst>
      <p:ext uri="{BB962C8B-B14F-4D97-AF65-F5344CB8AC3E}">
        <p14:creationId xmlns:p14="http://schemas.microsoft.com/office/powerpoint/2010/main" val="3734131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581BB31-9772-8D42-A6DE-2B596D6E7AAD}" type="slidenum">
              <a:rPr lang="en-US"/>
              <a:pPr>
                <a:defRPr/>
              </a:pPr>
              <a:t>‹#›</a:t>
            </a:fld>
            <a:endParaRPr lang="en-US"/>
          </a:p>
        </p:txBody>
      </p:sp>
    </p:spTree>
    <p:extLst>
      <p:ext uri="{BB962C8B-B14F-4D97-AF65-F5344CB8AC3E}">
        <p14:creationId xmlns:p14="http://schemas.microsoft.com/office/powerpoint/2010/main" val="3124746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B21523-804E-104B-A576-8681925EDD92}" type="slidenum">
              <a:rPr lang="en-US"/>
              <a:pPr>
                <a:defRPr/>
              </a:pPr>
              <a:t>‹#›</a:t>
            </a:fld>
            <a:endParaRPr lang="en-US"/>
          </a:p>
        </p:txBody>
      </p:sp>
    </p:spTree>
    <p:extLst>
      <p:ext uri="{BB962C8B-B14F-4D97-AF65-F5344CB8AC3E}">
        <p14:creationId xmlns:p14="http://schemas.microsoft.com/office/powerpoint/2010/main" val="3309504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1E9EDFF-AC75-8742-8597-92578771DADC}" type="slidenum">
              <a:rPr lang="en-US"/>
              <a:pPr>
                <a:defRPr/>
              </a:pPr>
              <a:t>‹#›</a:t>
            </a:fld>
            <a:endParaRPr lang="en-US"/>
          </a:p>
        </p:txBody>
      </p:sp>
    </p:spTree>
    <p:extLst>
      <p:ext uri="{BB962C8B-B14F-4D97-AF65-F5344CB8AC3E}">
        <p14:creationId xmlns:p14="http://schemas.microsoft.com/office/powerpoint/2010/main" val="3041525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SG">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50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50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DF77542B-8D38-6C4A-8E52-CF501659A519}" type="slidenum">
              <a:rPr lang="en-US"/>
              <a:pPr>
                <a:defRPr/>
              </a:pPr>
              <a:t>‹#›</a:t>
            </a:fld>
            <a:endParaRPr lang="en-US"/>
          </a:p>
        </p:txBody>
      </p:sp>
    </p:spTree>
    <p:extLst>
      <p:ext uri="{BB962C8B-B14F-4D97-AF65-F5344CB8AC3E}">
        <p14:creationId xmlns:p14="http://schemas.microsoft.com/office/powerpoint/2010/main" val="399853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9CBC4267-D96F-3542-9D67-A22E60A61249}" type="slidenum">
              <a:rPr lang="en-US"/>
              <a:pPr>
                <a:defRPr/>
              </a:pPr>
              <a:t>‹#›</a:t>
            </a:fld>
            <a:endParaRPr lang="en-US"/>
          </a:p>
        </p:txBody>
      </p:sp>
    </p:spTree>
    <p:extLst>
      <p:ext uri="{BB962C8B-B14F-4D97-AF65-F5344CB8AC3E}">
        <p14:creationId xmlns:p14="http://schemas.microsoft.com/office/powerpoint/2010/main" val="931486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C0BD2C54-6AFE-7A44-8C83-E8DC869C634B}" type="slidenum">
              <a:rPr lang="en-US"/>
              <a:pPr>
                <a:defRPr/>
              </a:pPr>
              <a:t>‹#›</a:t>
            </a:fld>
            <a:endParaRPr lang="en-US"/>
          </a:p>
        </p:txBody>
      </p:sp>
    </p:spTree>
    <p:extLst>
      <p:ext uri="{BB962C8B-B14F-4D97-AF65-F5344CB8AC3E}">
        <p14:creationId xmlns:p14="http://schemas.microsoft.com/office/powerpoint/2010/main" val="3892372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48021B47-0436-1445-811B-1F87AD757673}" type="slidenum">
              <a:rPr lang="en-US"/>
              <a:pPr>
                <a:defRPr/>
              </a:pPr>
              <a:t>‹#›</a:t>
            </a:fld>
            <a:endParaRPr lang="en-US"/>
          </a:p>
        </p:txBody>
      </p:sp>
    </p:spTree>
    <p:extLst>
      <p:ext uri="{BB962C8B-B14F-4D97-AF65-F5344CB8AC3E}">
        <p14:creationId xmlns:p14="http://schemas.microsoft.com/office/powerpoint/2010/main" val="3536757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BAC230A9-619A-4E49-9276-2E67B9148BF6}" type="slidenum">
              <a:rPr lang="en-US"/>
              <a:pPr>
                <a:defRPr/>
              </a:pPr>
              <a:t>‹#›</a:t>
            </a:fld>
            <a:endParaRPr lang="en-US"/>
          </a:p>
        </p:txBody>
      </p:sp>
    </p:spTree>
    <p:extLst>
      <p:ext uri="{BB962C8B-B14F-4D97-AF65-F5344CB8AC3E}">
        <p14:creationId xmlns:p14="http://schemas.microsoft.com/office/powerpoint/2010/main" val="365824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endParaRPr lang="en-GB"/>
          </a:p>
        </p:txBody>
      </p:sp>
      <p:sp>
        <p:nvSpPr>
          <p:cNvPr id="9" name="Rectangle 8"/>
          <p:cNvSpPr>
            <a:spLocks noGrp="1" noChangeArrowheads="1"/>
          </p:cNvSpPr>
          <p:nvPr>
            <p:ph type="sldNum" sz="quarter" idx="12"/>
          </p:nvPr>
        </p:nvSpPr>
        <p:spPr>
          <a:ln/>
        </p:spPr>
        <p:txBody>
          <a:bodyPr/>
          <a:lstStyle>
            <a:lvl1pPr>
              <a:defRPr/>
            </a:lvl1pPr>
          </a:lstStyle>
          <a:p>
            <a:pPr>
              <a:defRPr/>
            </a:pPr>
            <a:fld id="{0B39CD09-0361-D546-B781-C77FA164BCE1}" type="slidenum">
              <a:rPr lang="en-GB"/>
              <a:pPr>
                <a:defRPr/>
              </a:pPr>
              <a:t>‹#›</a:t>
            </a:fld>
            <a:endParaRPr lang="en-GB"/>
          </a:p>
        </p:txBody>
      </p:sp>
    </p:spTree>
    <p:extLst>
      <p:ext uri="{BB962C8B-B14F-4D97-AF65-F5344CB8AC3E}">
        <p14:creationId xmlns:p14="http://schemas.microsoft.com/office/powerpoint/2010/main" val="2391438596"/>
      </p:ext>
    </p:extLst>
  </p:cSld>
  <p:clrMapOvr>
    <a:masterClrMapping/>
  </p:clrMapOvr>
  <p:transition xmlns:p14="http://schemas.microsoft.com/office/powerpoint/2010/main">
    <p:blinds/>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F13FF9D1-B53B-2B4D-986F-0294015ED5DD}" type="slidenum">
              <a:rPr lang="en-US"/>
              <a:pPr>
                <a:defRPr/>
              </a:pPr>
              <a:t>‹#›</a:t>
            </a:fld>
            <a:endParaRPr lang="en-US"/>
          </a:p>
        </p:txBody>
      </p:sp>
    </p:spTree>
    <p:extLst>
      <p:ext uri="{BB962C8B-B14F-4D97-AF65-F5344CB8AC3E}">
        <p14:creationId xmlns:p14="http://schemas.microsoft.com/office/powerpoint/2010/main" val="3878304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DCCD7104-5C79-AA4D-9E61-61524D4DC39E}" type="slidenum">
              <a:rPr lang="en-US"/>
              <a:pPr>
                <a:defRPr/>
              </a:pPr>
              <a:t>‹#›</a:t>
            </a:fld>
            <a:endParaRPr lang="en-US"/>
          </a:p>
        </p:txBody>
      </p:sp>
    </p:spTree>
    <p:extLst>
      <p:ext uri="{BB962C8B-B14F-4D97-AF65-F5344CB8AC3E}">
        <p14:creationId xmlns:p14="http://schemas.microsoft.com/office/powerpoint/2010/main" val="3033849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F2964BAD-EDF2-7E4A-9741-D51F32D6F8EA}" type="slidenum">
              <a:rPr lang="en-US"/>
              <a:pPr>
                <a:defRPr/>
              </a:pPr>
              <a:t>‹#›</a:t>
            </a:fld>
            <a:endParaRPr lang="en-US"/>
          </a:p>
        </p:txBody>
      </p:sp>
    </p:spTree>
    <p:extLst>
      <p:ext uri="{BB962C8B-B14F-4D97-AF65-F5344CB8AC3E}">
        <p14:creationId xmlns:p14="http://schemas.microsoft.com/office/powerpoint/2010/main" val="1971233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128FA578-E288-1D48-AF51-7BF4F156DA7F}" type="slidenum">
              <a:rPr lang="en-US"/>
              <a:pPr>
                <a:defRPr/>
              </a:pPr>
              <a:t>‹#›</a:t>
            </a:fld>
            <a:endParaRPr lang="en-US"/>
          </a:p>
        </p:txBody>
      </p:sp>
    </p:spTree>
    <p:extLst>
      <p:ext uri="{BB962C8B-B14F-4D97-AF65-F5344CB8AC3E}">
        <p14:creationId xmlns:p14="http://schemas.microsoft.com/office/powerpoint/2010/main" val="1096839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5C8D0F7B-FB4B-894B-881F-BA519F75B28A}" type="slidenum">
              <a:rPr lang="en-US"/>
              <a:pPr>
                <a:defRPr/>
              </a:pPr>
              <a:t>‹#›</a:t>
            </a:fld>
            <a:endParaRPr lang="en-US"/>
          </a:p>
        </p:txBody>
      </p:sp>
    </p:spTree>
    <p:extLst>
      <p:ext uri="{BB962C8B-B14F-4D97-AF65-F5344CB8AC3E}">
        <p14:creationId xmlns:p14="http://schemas.microsoft.com/office/powerpoint/2010/main" val="3261256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FC199ACE-D11B-4140-BBC1-1438E82BA2C4}" type="slidenum">
              <a:rPr lang="en-US"/>
              <a:pPr>
                <a:defRPr/>
              </a:pPr>
              <a:t>‹#›</a:t>
            </a:fld>
            <a:endParaRPr lang="en-US"/>
          </a:p>
        </p:txBody>
      </p:sp>
    </p:spTree>
    <p:extLst>
      <p:ext uri="{BB962C8B-B14F-4D97-AF65-F5344CB8AC3E}">
        <p14:creationId xmlns:p14="http://schemas.microsoft.com/office/powerpoint/2010/main" val="2614092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9326D2BF-C95C-B740-B0DC-33454E61D9D5}" type="slidenum">
              <a:rPr lang="en-US"/>
              <a:pPr>
                <a:defRPr/>
              </a:pPr>
              <a:t>‹#›</a:t>
            </a:fld>
            <a:endParaRPr lang="en-US"/>
          </a:p>
        </p:txBody>
      </p:sp>
    </p:spTree>
    <p:extLst>
      <p:ext uri="{BB962C8B-B14F-4D97-AF65-F5344CB8AC3E}">
        <p14:creationId xmlns:p14="http://schemas.microsoft.com/office/powerpoint/2010/main" val="6828075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991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96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507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pPr>
              <a:defRPr/>
            </a:pPr>
            <a:fld id="{C9180BD4-BB01-8845-A62E-D0611B4CC9C9}" type="slidenum">
              <a:rPr lang="en-GB"/>
              <a:pPr>
                <a:defRPr/>
              </a:pPr>
              <a:t>‹#›</a:t>
            </a:fld>
            <a:endParaRPr lang="en-GB"/>
          </a:p>
        </p:txBody>
      </p:sp>
    </p:spTree>
    <p:extLst>
      <p:ext uri="{BB962C8B-B14F-4D97-AF65-F5344CB8AC3E}">
        <p14:creationId xmlns:p14="http://schemas.microsoft.com/office/powerpoint/2010/main" val="800749314"/>
      </p:ext>
    </p:extLst>
  </p:cSld>
  <p:clrMapOvr>
    <a:masterClrMapping/>
  </p:clrMapOvr>
  <p:transition xmlns:p14="http://schemas.microsoft.com/office/powerpoint/2010/main">
    <p:blinds/>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939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913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789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63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675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9131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2264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630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latin typeface="Arial"/>
              </a:rPr>
              <a:pPr/>
              <a:t>‹#›</a:t>
            </a:fld>
            <a:endParaRPr lang="en-US">
              <a:latin typeface="Arial"/>
            </a:endParaRPr>
          </a:p>
        </p:txBody>
      </p:sp>
    </p:spTree>
    <p:extLst>
      <p:ext uri="{BB962C8B-B14F-4D97-AF65-F5344CB8AC3E}">
        <p14:creationId xmlns:p14="http://schemas.microsoft.com/office/powerpoint/2010/main" val="427792087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latin typeface="Arial"/>
              </a:rPr>
              <a:pPr/>
              <a:t>‹#›</a:t>
            </a:fld>
            <a:endParaRPr lang="en-US">
              <a:latin typeface="Arial"/>
            </a:endParaRPr>
          </a:p>
        </p:txBody>
      </p:sp>
    </p:spTree>
    <p:extLst>
      <p:ext uri="{BB962C8B-B14F-4D97-AF65-F5344CB8AC3E}">
        <p14:creationId xmlns:p14="http://schemas.microsoft.com/office/powerpoint/2010/main" val="37811451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endParaRPr lang="en-GB"/>
          </a:p>
        </p:txBody>
      </p:sp>
      <p:sp>
        <p:nvSpPr>
          <p:cNvPr id="4" name="Rectangle 8"/>
          <p:cNvSpPr>
            <a:spLocks noGrp="1" noChangeArrowheads="1"/>
          </p:cNvSpPr>
          <p:nvPr>
            <p:ph type="sldNum" sz="quarter" idx="12"/>
          </p:nvPr>
        </p:nvSpPr>
        <p:spPr>
          <a:ln/>
        </p:spPr>
        <p:txBody>
          <a:bodyPr/>
          <a:lstStyle>
            <a:lvl1pPr>
              <a:defRPr/>
            </a:lvl1pPr>
          </a:lstStyle>
          <a:p>
            <a:pPr>
              <a:defRPr/>
            </a:pPr>
            <a:fld id="{C021E131-0FA4-B249-845E-FD4F70AE4542}" type="slidenum">
              <a:rPr lang="en-GB"/>
              <a:pPr>
                <a:defRPr/>
              </a:pPr>
              <a:t>‹#›</a:t>
            </a:fld>
            <a:endParaRPr lang="en-GB"/>
          </a:p>
        </p:txBody>
      </p:sp>
    </p:spTree>
    <p:extLst>
      <p:ext uri="{BB962C8B-B14F-4D97-AF65-F5344CB8AC3E}">
        <p14:creationId xmlns:p14="http://schemas.microsoft.com/office/powerpoint/2010/main" val="811836719"/>
      </p:ext>
    </p:extLst>
  </p:cSld>
  <p:clrMapOvr>
    <a:masterClrMapping/>
  </p:clrMapOvr>
  <p:transition xmlns:p14="http://schemas.microsoft.com/office/powerpoint/2010/main">
    <p:blinds/>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latin typeface="Arial"/>
              </a:rPr>
              <a:pPr/>
              <a:t>‹#›</a:t>
            </a:fld>
            <a:endParaRPr lang="en-US">
              <a:latin typeface="Arial"/>
            </a:endParaRPr>
          </a:p>
        </p:txBody>
      </p:sp>
    </p:spTree>
    <p:extLst>
      <p:ext uri="{BB962C8B-B14F-4D97-AF65-F5344CB8AC3E}">
        <p14:creationId xmlns:p14="http://schemas.microsoft.com/office/powerpoint/2010/main" val="2965842941"/>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8"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latin typeface="Arial"/>
              </a:rPr>
              <a:pPr/>
              <a:t>‹#›</a:t>
            </a:fld>
            <a:endParaRPr lang="en-US">
              <a:latin typeface="Arial"/>
            </a:endParaRPr>
          </a:p>
        </p:txBody>
      </p:sp>
    </p:spTree>
    <p:extLst>
      <p:ext uri="{BB962C8B-B14F-4D97-AF65-F5344CB8AC3E}">
        <p14:creationId xmlns:p14="http://schemas.microsoft.com/office/powerpoint/2010/main" val="51968154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4"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latin typeface="Arial"/>
              </a:rPr>
              <a:pPr/>
              <a:t>‹#›</a:t>
            </a:fld>
            <a:endParaRPr lang="en-US">
              <a:latin typeface="Arial"/>
            </a:endParaRPr>
          </a:p>
        </p:txBody>
      </p:sp>
    </p:spTree>
    <p:extLst>
      <p:ext uri="{BB962C8B-B14F-4D97-AF65-F5344CB8AC3E}">
        <p14:creationId xmlns:p14="http://schemas.microsoft.com/office/powerpoint/2010/main" val="649360600"/>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3"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latin typeface="Arial"/>
              </a:rPr>
              <a:pPr/>
              <a:t>‹#›</a:t>
            </a:fld>
            <a:endParaRPr lang="en-US">
              <a:latin typeface="Arial"/>
            </a:endParaRPr>
          </a:p>
        </p:txBody>
      </p:sp>
    </p:spTree>
    <p:extLst>
      <p:ext uri="{BB962C8B-B14F-4D97-AF65-F5344CB8AC3E}">
        <p14:creationId xmlns:p14="http://schemas.microsoft.com/office/powerpoint/2010/main" val="2184794640"/>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latin typeface="Arial"/>
              </a:rPr>
              <a:pPr/>
              <a:t>‹#›</a:t>
            </a:fld>
            <a:endParaRPr lang="en-US">
              <a:latin typeface="Arial"/>
            </a:endParaRPr>
          </a:p>
        </p:txBody>
      </p:sp>
    </p:spTree>
    <p:extLst>
      <p:ext uri="{BB962C8B-B14F-4D97-AF65-F5344CB8AC3E}">
        <p14:creationId xmlns:p14="http://schemas.microsoft.com/office/powerpoint/2010/main" val="3397158010"/>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latin typeface="Arial"/>
              </a:rPr>
              <a:pPr/>
              <a:t>‹#›</a:t>
            </a:fld>
            <a:endParaRPr lang="en-US">
              <a:latin typeface="Arial"/>
            </a:endParaRPr>
          </a:p>
        </p:txBody>
      </p:sp>
    </p:spTree>
    <p:extLst>
      <p:ext uri="{BB962C8B-B14F-4D97-AF65-F5344CB8AC3E}">
        <p14:creationId xmlns:p14="http://schemas.microsoft.com/office/powerpoint/2010/main" val="3053781472"/>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latin typeface="Arial"/>
              </a:rPr>
              <a:pPr/>
              <a:t>‹#›</a:t>
            </a:fld>
            <a:endParaRPr lang="en-US">
              <a:latin typeface="Arial"/>
            </a:endParaRPr>
          </a:p>
        </p:txBody>
      </p:sp>
    </p:spTree>
    <p:extLst>
      <p:ext uri="{BB962C8B-B14F-4D97-AF65-F5344CB8AC3E}">
        <p14:creationId xmlns:p14="http://schemas.microsoft.com/office/powerpoint/2010/main" val="3225322096"/>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latin typeface="Arial"/>
              </a:rPr>
              <a:pPr/>
              <a:t>‹#›</a:t>
            </a:fld>
            <a:endParaRPr lang="en-US">
              <a:latin typeface="Arial"/>
            </a:endParaRPr>
          </a:p>
        </p:txBody>
      </p:sp>
    </p:spTree>
    <p:extLst>
      <p:ext uri="{BB962C8B-B14F-4D97-AF65-F5344CB8AC3E}">
        <p14:creationId xmlns:p14="http://schemas.microsoft.com/office/powerpoint/2010/main" val="94197911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latin typeface="Arial"/>
              </a:rPr>
              <a:pPr/>
              <a:t>‹#›</a:t>
            </a:fld>
            <a:endParaRPr lang="en-US">
              <a:latin typeface="Arial"/>
            </a:endParaRPr>
          </a:p>
        </p:txBody>
      </p:sp>
    </p:spTree>
    <p:extLst>
      <p:ext uri="{BB962C8B-B14F-4D97-AF65-F5344CB8AC3E}">
        <p14:creationId xmlns:p14="http://schemas.microsoft.com/office/powerpoint/2010/main" val="377317855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DB29E24E-EC0F-B444-A14F-7B304F15B45B}" type="slidenum">
              <a:rPr lang="en-GB"/>
              <a:pPr>
                <a:defRPr/>
              </a:pPr>
              <a:t>‹#›</a:t>
            </a:fld>
            <a:endParaRPr lang="en-GB"/>
          </a:p>
        </p:txBody>
      </p:sp>
    </p:spTree>
    <p:extLst>
      <p:ext uri="{BB962C8B-B14F-4D97-AF65-F5344CB8AC3E}">
        <p14:creationId xmlns:p14="http://schemas.microsoft.com/office/powerpoint/2010/main" val="110284861"/>
      </p:ext>
    </p:extLst>
  </p:cSld>
  <p:clrMapOvr>
    <a:masterClrMapping/>
  </p:clrMapOvr>
  <p:transition xmlns:p14="http://schemas.microsoft.com/office/powerpoint/2010/mai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pPr>
              <a:defRPr/>
            </a:pPr>
            <a:fld id="{39E7E174-9AF5-0546-A844-832932D289C6}" type="slidenum">
              <a:rPr lang="en-GB"/>
              <a:pPr>
                <a:defRPr/>
              </a:pPr>
              <a:t>‹#›</a:t>
            </a:fld>
            <a:endParaRPr lang="en-GB"/>
          </a:p>
        </p:txBody>
      </p:sp>
    </p:spTree>
    <p:extLst>
      <p:ext uri="{BB962C8B-B14F-4D97-AF65-F5344CB8AC3E}">
        <p14:creationId xmlns:p14="http://schemas.microsoft.com/office/powerpoint/2010/main" val="1251555390"/>
      </p:ext>
    </p:extLst>
  </p:cSld>
  <p:clrMapOvr>
    <a:masterClrMapping/>
  </p:clrMapOvr>
  <p:transition xmlns:p14="http://schemas.microsoft.com/office/powerpoint/2010/main">
    <p:blinds/>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246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SG">
                <a:ea typeface="+mn-ea"/>
                <a:cs typeface="+mn-cs"/>
              </a:endParaRPr>
            </a:p>
          </p:txBody>
        </p:sp>
        <p:sp>
          <p:nvSpPr>
            <p:cNvPr id="1033" name="Arc 4"/>
            <p:cNvSpPr>
              <a:spLocks/>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46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6247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ea typeface="+mn-ea"/>
                <a:cs typeface="+mn-cs"/>
              </a:defRPr>
            </a:lvl1pPr>
          </a:lstStyle>
          <a:p>
            <a:pPr>
              <a:defRPr/>
            </a:pPr>
            <a:endParaRPr lang="en-GB"/>
          </a:p>
        </p:txBody>
      </p:sp>
      <p:sp>
        <p:nvSpPr>
          <p:cNvPr id="6247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ea typeface="+mn-ea"/>
                <a:cs typeface="+mn-cs"/>
              </a:defRPr>
            </a:lvl1pPr>
          </a:lstStyle>
          <a:p>
            <a:pPr>
              <a:defRPr/>
            </a:pPr>
            <a:endParaRPr lang="en-GB"/>
          </a:p>
        </p:txBody>
      </p:sp>
      <p:sp>
        <p:nvSpPr>
          <p:cNvPr id="6247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cs typeface="+mn-cs"/>
              </a:defRPr>
            </a:lvl1pPr>
          </a:lstStyle>
          <a:p>
            <a:pPr>
              <a:defRPr/>
            </a:pPr>
            <a:fld id="{F4F891A3-3EFA-214D-AEA9-34FA1065F7A8}" type="slidenum">
              <a:rPr lang="en-GB"/>
              <a:pPr>
                <a:defRPr/>
              </a:pPr>
              <a:t>‹#›</a:t>
            </a:fld>
            <a:endParaRPr lang="en-GB"/>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4008"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xmlns:p14="http://schemas.microsoft.com/office/powerpoint/2010/main">
    <p:blinds/>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1026"/>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99683" name="Rectangle 1027"/>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cs typeface="+mn-cs"/>
              </a:defRPr>
            </a:lvl1pPr>
          </a:lstStyle>
          <a:p>
            <a:pPr>
              <a:defRPr/>
            </a:pPr>
            <a:fld id="{8F255339-25D5-2645-B170-27D59E62929B}" type="slidenum">
              <a:rPr lang="en-US"/>
              <a:pPr>
                <a:defRPr/>
              </a:pPr>
              <a:t>‹#›</a:t>
            </a:fld>
            <a:endParaRPr lang="en-US"/>
          </a:p>
        </p:txBody>
      </p:sp>
      <p:grpSp>
        <p:nvGrpSpPr>
          <p:cNvPr id="13316" name="Group 1028"/>
          <p:cNvGrpSpPr>
            <a:grpSpLocks/>
          </p:cNvGrpSpPr>
          <p:nvPr/>
        </p:nvGrpSpPr>
        <p:grpSpPr bwMode="auto">
          <a:xfrm>
            <a:off x="0" y="0"/>
            <a:ext cx="9140825" cy="6850063"/>
            <a:chOff x="0" y="0"/>
            <a:chExt cx="5758" cy="4315"/>
          </a:xfrm>
        </p:grpSpPr>
        <p:grpSp>
          <p:nvGrpSpPr>
            <p:cNvPr id="13320" name="Group 1029"/>
            <p:cNvGrpSpPr>
              <a:grpSpLocks/>
            </p:cNvGrpSpPr>
            <p:nvPr userDrawn="1"/>
          </p:nvGrpSpPr>
          <p:grpSpPr bwMode="auto">
            <a:xfrm>
              <a:off x="1728" y="2230"/>
              <a:ext cx="4027" cy="2085"/>
              <a:chOff x="1728" y="2230"/>
              <a:chExt cx="4027" cy="2085"/>
            </a:xfrm>
          </p:grpSpPr>
          <p:sp>
            <p:nvSpPr>
              <p:cNvPr id="199686" name="Freeform 103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SG">
                  <a:ea typeface="+mn-ea"/>
                  <a:cs typeface="+mn-cs"/>
                </a:endParaRPr>
              </a:p>
            </p:txBody>
          </p:sp>
          <p:sp>
            <p:nvSpPr>
              <p:cNvPr id="199687" name="Freeform 103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SG">
                  <a:ea typeface="+mn-ea"/>
                  <a:cs typeface="+mn-cs"/>
                </a:endParaRPr>
              </a:p>
            </p:txBody>
          </p:sp>
          <p:sp>
            <p:nvSpPr>
              <p:cNvPr id="199688" name="Freeform 103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SG">
                  <a:ea typeface="+mn-ea"/>
                  <a:cs typeface="+mn-cs"/>
                </a:endParaRPr>
              </a:p>
            </p:txBody>
          </p:sp>
          <p:sp>
            <p:nvSpPr>
              <p:cNvPr id="13326" name="Freeform 1033"/>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0" name="Freeform 103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SG">
                  <a:ea typeface="+mn-ea"/>
                  <a:cs typeface="+mn-cs"/>
                </a:endParaRPr>
              </a:p>
            </p:txBody>
          </p:sp>
        </p:grpSp>
        <p:sp>
          <p:nvSpPr>
            <p:cNvPr id="199691" name="Freeform 103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SG">
                <a:ea typeface="+mn-ea"/>
                <a:cs typeface="+mn-cs"/>
              </a:endParaRPr>
            </a:p>
          </p:txBody>
        </p:sp>
        <p:sp>
          <p:nvSpPr>
            <p:cNvPr id="13322" name="Freeform 1036"/>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9693" name="Rectangle 1037"/>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9694" name="Rectangle 1038"/>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a:defRPr/>
            </a:pPr>
            <a:endParaRPr lang="en-US"/>
          </a:p>
        </p:txBody>
      </p:sp>
      <p:sp>
        <p:nvSpPr>
          <p:cNvPr id="199695" name="Rectangle 1039"/>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09"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63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mn-ea"/>
                <a:cs typeface="+mn-cs"/>
              </a:defRPr>
            </a:lvl1pPr>
          </a:lstStyle>
          <a:p>
            <a:pPr>
              <a:defRPr/>
            </a:pPr>
            <a:endParaRPr lang="en-US"/>
          </a:p>
        </p:txBody>
      </p:sp>
      <p:sp>
        <p:nvSpPr>
          <p:cNvPr id="19763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97638"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cs typeface="+mn-cs"/>
              </a:defRPr>
            </a:lvl1pPr>
          </a:lstStyle>
          <a:p>
            <a:pPr>
              <a:defRPr/>
            </a:pPr>
            <a:fld id="{7D2232EC-EDC8-8B41-B805-DA7140E01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7242175" cy="1981200"/>
            <a:chOff x="0" y="0"/>
            <a:chExt cx="4562" cy="1248"/>
          </a:xfrm>
        </p:grpSpPr>
        <p:sp>
          <p:nvSpPr>
            <p:cNvPr id="7885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SG">
                <a:ea typeface="+mn-ea"/>
                <a:cs typeface="+mn-cs"/>
              </a:endParaRPr>
            </a:p>
          </p:txBody>
        </p:sp>
        <p:sp>
          <p:nvSpPr>
            <p:cNvPr id="3789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885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885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ea typeface="+mn-ea"/>
                <a:cs typeface="+mn-cs"/>
              </a:defRPr>
            </a:lvl1pPr>
          </a:lstStyle>
          <a:p>
            <a:pPr>
              <a:defRPr/>
            </a:pPr>
            <a:endParaRPr lang="en-US"/>
          </a:p>
        </p:txBody>
      </p:sp>
      <p:sp>
        <p:nvSpPr>
          <p:cNvPr id="788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ea typeface="+mn-ea"/>
                <a:cs typeface="+mn-cs"/>
              </a:defRPr>
            </a:lvl1pPr>
          </a:lstStyle>
          <a:p>
            <a:pPr>
              <a:defRPr/>
            </a:pPr>
            <a:endParaRPr lang="en-US"/>
          </a:p>
        </p:txBody>
      </p:sp>
      <p:sp>
        <p:nvSpPr>
          <p:cNvPr id="7885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Tahoma" charset="0"/>
                <a:cs typeface="+mn-cs"/>
              </a:defRPr>
            </a:lvl1pPr>
          </a:lstStyle>
          <a:p>
            <a:pPr>
              <a:defRPr/>
            </a:pPr>
            <a:fld id="{5A1540C1-B991-3B42-B03D-3CF101699AC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10"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1085850" cy="6854825"/>
            <a:chOff x="0" y="0"/>
            <a:chExt cx="684" cy="4318"/>
          </a:xfrm>
        </p:grpSpPr>
        <p:sp>
          <p:nvSpPr>
            <p:cNvPr id="839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SG">
                <a:ea typeface="+mn-ea"/>
                <a:cs typeface="+mn-cs"/>
              </a:endParaRPr>
            </a:p>
          </p:txBody>
        </p:sp>
        <p:grpSp>
          <p:nvGrpSpPr>
            <p:cNvPr id="50185" name="Group 4"/>
            <p:cNvGrpSpPr>
              <a:grpSpLocks/>
            </p:cNvGrpSpPr>
            <p:nvPr/>
          </p:nvGrpSpPr>
          <p:grpSpPr bwMode="auto">
            <a:xfrm>
              <a:off x="48" y="102"/>
              <a:ext cx="96" cy="4128"/>
              <a:chOff x="48" y="102"/>
              <a:chExt cx="96" cy="4128"/>
            </a:xfrm>
          </p:grpSpPr>
          <p:sp>
            <p:nvSpPr>
              <p:cNvPr id="50186"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7"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8"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89"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0"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1"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2"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3"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4"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5"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6"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7"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8"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199"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0"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1"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2"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3"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4"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5"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6"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7"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8"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09"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10"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11"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12"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13"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214"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50179"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40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ea typeface="+mn-ea"/>
                <a:cs typeface="+mn-cs"/>
              </a:defRPr>
            </a:lvl1pPr>
          </a:lstStyle>
          <a:p>
            <a:pPr>
              <a:defRPr/>
            </a:pPr>
            <a:endParaRPr lang="en-US"/>
          </a:p>
        </p:txBody>
      </p:sp>
      <p:sp>
        <p:nvSpPr>
          <p:cNvPr id="840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ea typeface="+mn-ea"/>
                <a:cs typeface="+mn-cs"/>
              </a:defRPr>
            </a:lvl1pPr>
          </a:lstStyle>
          <a:p>
            <a:pPr>
              <a:defRPr/>
            </a:pPr>
            <a:endParaRPr lang="en-US"/>
          </a:p>
        </p:txBody>
      </p:sp>
      <p:sp>
        <p:nvSpPr>
          <p:cNvPr id="840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cs typeface="+mn-cs"/>
              </a:defRPr>
            </a:lvl1pPr>
          </a:lstStyle>
          <a:p>
            <a:pPr>
              <a:defRPr/>
            </a:pPr>
            <a:fld id="{806747C8-EDFD-8045-8AC8-E979FF90D659}" type="slidenum">
              <a:rPr lang="en-US"/>
              <a:pPr>
                <a:defRPr/>
              </a:pPr>
              <a:t>‹#›</a:t>
            </a:fld>
            <a:endParaRPr lang="en-US"/>
          </a:p>
        </p:txBody>
      </p:sp>
      <p:sp>
        <p:nvSpPr>
          <p:cNvPr id="840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11"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484148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endParaRPr lang="en-US" smtClean="0">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endParaRPr lang="en-US" smtClean="0">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fld id="{5D917906-2338-6249-97C0-C58375F020F7}" type="slidenum">
              <a:rPr lang="en-US" smtClean="0">
                <a:latin typeface="Arial" charset="0"/>
                <a:ea typeface="MS PGothic" charset="0"/>
                <a:cs typeface="MS PGothic" charset="0"/>
              </a:rPr>
              <a:pPr/>
              <a:t>‹#›</a:t>
            </a:fld>
            <a:endParaRPr lang="en-US" smtClean="0">
              <a:latin typeface="Arial" charset="0"/>
              <a:ea typeface="MS PGothic" charset="0"/>
              <a:cs typeface="MS PGothic" charset="0"/>
            </a:endParaRPr>
          </a:p>
        </p:txBody>
      </p:sp>
    </p:spTree>
    <p:extLst>
      <p:ext uri="{BB962C8B-B14F-4D97-AF65-F5344CB8AC3E}">
        <p14:creationId xmlns:p14="http://schemas.microsoft.com/office/powerpoint/2010/main" val="3799048558"/>
      </p:ext>
    </p:extLst>
  </p:cSld>
  <p:clrMap bg1="dk2" tx1="lt1" bg2="dk1"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4.jpeg"/><Relationship Id="rId1" Type="http://schemas.openxmlformats.org/officeDocument/2006/relationships/slideLayout" Target="../slideLayouts/slideLayout39.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Cliff in Clouds"/>
          <p:cNvPicPr>
            <a:picLocks noChangeAspect="1" noChangeArrowheads="1"/>
          </p:cNvPicPr>
          <p:nvPr/>
        </p:nvPicPr>
        <p:blipFill>
          <a:blip r:embed="rId2">
            <a:extLst>
              <a:ext uri="{28A0092B-C50C-407E-A947-70E740481C1C}">
                <a14:useLocalDpi xmlns:a14="http://schemas.microsoft.com/office/drawing/2010/main" val="0"/>
              </a:ext>
            </a:extLst>
          </a:blip>
          <a:srcRect l="3030" r="6061"/>
          <a:stretch>
            <a:fillRect/>
          </a:stretch>
        </p:blipFill>
        <p:spPr bwMode="auto">
          <a:xfrm>
            <a:off x="0" y="-19050"/>
            <a:ext cx="9144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a:xfrm>
            <a:off x="304800" y="4419600"/>
            <a:ext cx="8534400" cy="1447800"/>
          </a:xfrm>
          <a:effectLst>
            <a:outerShdw blurRad="63500" dist="35921" dir="2700000" algn="ctr" rotWithShape="0">
              <a:schemeClr val="bg2"/>
            </a:outerShdw>
          </a:effectLst>
        </p:spPr>
        <p:txBody>
          <a:bodyPr/>
          <a:lstStyle/>
          <a:p>
            <a:pPr eaLnBrk="1" hangingPunct="1">
              <a:defRPr/>
            </a:pPr>
            <a:r>
              <a:rPr lang="en-US" sz="11500" dirty="0" err="1">
                <a:latin typeface="Matisse ITC" pitchFamily="82" charset="0"/>
                <a:ea typeface="+mj-ea"/>
                <a:cs typeface="Times New Roman" charset="0"/>
              </a:rPr>
              <a:t>B</a:t>
            </a:r>
            <a:r>
              <a:rPr lang="en-US" sz="11500" dirty="0" err="1" smtClean="0">
                <a:latin typeface="Matisse ITC" pitchFamily="82" charset="0"/>
                <a:ea typeface="+mj-ea"/>
                <a:cs typeface="Times New Roman" charset="0"/>
              </a:rPr>
              <a:t>uku</a:t>
            </a:r>
            <a:r>
              <a:rPr lang="en-US" sz="11500" dirty="0" smtClean="0">
                <a:latin typeface="Matisse ITC" pitchFamily="82" charset="0"/>
                <a:ea typeface="+mj-ea"/>
                <a:cs typeface="Times New Roman" charset="0"/>
              </a:rPr>
              <a:t> </a:t>
            </a:r>
            <a:r>
              <a:rPr lang="en-US" sz="11500" dirty="0" err="1" smtClean="0">
                <a:latin typeface="Matisse ITC" pitchFamily="82" charset="0"/>
                <a:ea typeface="+mj-ea"/>
                <a:cs typeface="Times New Roman" charset="0"/>
              </a:rPr>
              <a:t>Hagai</a:t>
            </a:r>
            <a:endParaRPr lang="en-US" sz="4000" b="1" u="sng" dirty="0" smtClean="0">
              <a:latin typeface="Lucida Sans" charset="0"/>
              <a:ea typeface="+mj-ea"/>
              <a:cs typeface="Times New Roman" charset="0"/>
            </a:endParaRPr>
          </a:p>
        </p:txBody>
      </p:sp>
      <p:sp>
        <p:nvSpPr>
          <p:cNvPr id="4"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Dr. Rick Griffith, Singapore Bible College</a:t>
            </a:r>
          </a:p>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www.biblestudydownloads.com</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additive="base">
                                        <p:cTn id="7" dur="300" fill="hold"/>
                                        <p:tgtEl>
                                          <p:spTgt spid="20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05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026"/>
          <p:cNvSpPr>
            <a:spLocks noGrp="1" noChangeArrowheads="1"/>
          </p:cNvSpPr>
          <p:nvPr>
            <p:ph type="title"/>
          </p:nvPr>
        </p:nvSpPr>
        <p:spPr>
          <a:xfrm>
            <a:off x="1143000" y="304800"/>
            <a:ext cx="7772400" cy="1143000"/>
          </a:xfrm>
        </p:spPr>
        <p:txBody>
          <a:bodyPr/>
          <a:lstStyle/>
          <a:p>
            <a:pPr eaLnBrk="1" hangingPunct="1"/>
            <a:r>
              <a:rPr lang="en-US" sz="3200" b="1">
                <a:latin typeface="Lucida Sans" charset="0"/>
                <a:cs typeface="Times New Roman" charset="0"/>
              </a:rPr>
              <a:t>Masalah pada zaman Hagai…</a:t>
            </a:r>
            <a:endParaRPr lang="en-US" sz="2800" b="1">
              <a:latin typeface="Lucida Sans" charset="0"/>
              <a:cs typeface="Times New Roman" charset="0"/>
            </a:endParaRPr>
          </a:p>
        </p:txBody>
      </p:sp>
      <p:sp>
        <p:nvSpPr>
          <p:cNvPr id="178179" name="Rectangle 1027"/>
          <p:cNvSpPr>
            <a:spLocks noGrp="1" noChangeArrowheads="1"/>
          </p:cNvSpPr>
          <p:nvPr>
            <p:ph type="body" idx="1"/>
          </p:nvPr>
        </p:nvSpPr>
        <p:spPr>
          <a:xfrm>
            <a:off x="990600" y="1641475"/>
            <a:ext cx="8153400" cy="4911725"/>
          </a:xfrm>
        </p:spPr>
        <p:txBody>
          <a:bodyPr/>
          <a:lstStyle/>
          <a:p>
            <a:pPr eaLnBrk="1" hangingPunct="1">
              <a:defRPr/>
            </a:pPr>
            <a:r>
              <a:rPr lang="en-US" sz="2500" b="1">
                <a:latin typeface="Lucida Sans" charset="0"/>
                <a:cs typeface="Times New Roman" charset="0"/>
              </a:rPr>
              <a:t>Oleh kerana pertentangan dari musuh-musuh yang dekat, kerja pembinaan rumah beribadat tidak diselesaikan. Keutamaan membina rumah Tuhan telah kian susut selama 16 tahun.</a:t>
            </a:r>
          </a:p>
          <a:p>
            <a:pPr eaLnBrk="1" hangingPunct="1">
              <a:defRPr/>
            </a:pPr>
            <a:r>
              <a:rPr lang="en-US" sz="2500" b="1">
                <a:latin typeface="Lucida Sans" charset="0"/>
                <a:cs typeface="Times New Roman" charset="0"/>
              </a:rPr>
              <a:t>Walaupun sesetengah orang-orang Yahudi yang telah pulang tidak kaya, namun segelintir daripada mereka masih makmur. Mereka tinggal di rumah yang dipapani dengan cantik seperti apa yang dibuat oleh Sulaiman untuk rumah Tuhan dan juga istananya (Hag. 1:4; cf. 1 Raja raja 6:9; 7:3,7).</a:t>
            </a:r>
            <a:endParaRPr lang="en-GB" sz="2500" b="1">
              <a:latin typeface="Lucida Sans" charset="0"/>
              <a:cs typeface="Times New Roman" charset="0"/>
            </a:endParaRPr>
          </a:p>
        </p:txBody>
      </p:sp>
      <p:sp>
        <p:nvSpPr>
          <p:cNvPr id="73731" name="Text Box 1028"/>
          <p:cNvSpPr txBox="1">
            <a:spLocks noChangeArrowheads="1"/>
          </p:cNvSpPr>
          <p:nvPr/>
        </p:nvSpPr>
        <p:spPr bwMode="auto">
          <a:xfrm>
            <a:off x="842645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barn(outHorizontal)">
                                      <p:cBhvr>
                                        <p:cTn id="7" dur="500"/>
                                        <p:tgtEl>
                                          <p:spTgt spid="178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78179">
                                            <p:txEl>
                                              <p:pRg st="1" end="1"/>
                                            </p:txEl>
                                          </p:spTgt>
                                        </p:tgtEl>
                                        <p:attrNameLst>
                                          <p:attrName>style.visibility</p:attrName>
                                        </p:attrNameLst>
                                      </p:cBhvr>
                                      <p:to>
                                        <p:strVal val="visible"/>
                                      </p:to>
                                    </p:set>
                                    <p:animEffect transition="in" filter="barn(outHorizontal)">
                                      <p:cBhvr>
                                        <p:cTn id="12" dur="500"/>
                                        <p:tgtEl>
                                          <p:spTgt spid="178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3200" b="1">
                <a:latin typeface="Lucida Sans" charset="0"/>
                <a:cs typeface="Times New Roman" charset="0"/>
              </a:rPr>
              <a:t>Reaksi Hagai</a:t>
            </a:r>
            <a:endParaRPr lang="en-US" sz="2800" b="1">
              <a:latin typeface="Lucida Sans" charset="0"/>
              <a:cs typeface="Times New Roman" charset="0"/>
            </a:endParaRPr>
          </a:p>
        </p:txBody>
      </p:sp>
      <p:sp>
        <p:nvSpPr>
          <p:cNvPr id="179203" name="Rectangle 3"/>
          <p:cNvSpPr>
            <a:spLocks noGrp="1" noChangeArrowheads="1"/>
          </p:cNvSpPr>
          <p:nvPr>
            <p:ph type="body" idx="1"/>
          </p:nvPr>
        </p:nvSpPr>
        <p:spPr>
          <a:xfrm>
            <a:off x="762000" y="2362200"/>
            <a:ext cx="7772400" cy="3124200"/>
          </a:xfrm>
        </p:spPr>
        <p:txBody>
          <a:bodyPr/>
          <a:lstStyle/>
          <a:p>
            <a:pPr eaLnBrk="1" hangingPunct="1">
              <a:buFont typeface="Wingdings" charset="2"/>
              <a:buChar char="n"/>
              <a:defRPr/>
            </a:pPr>
            <a:r>
              <a:rPr lang="en-US" sz="2800" b="1" dirty="0" err="1" smtClean="0">
                <a:latin typeface="Lucida Sans" charset="0"/>
                <a:ea typeface="+mn-ea"/>
                <a:cs typeface="Times New Roman" charset="0"/>
              </a:rPr>
              <a:t>Pada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saat-saat</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genting</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ini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Hagai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telah</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mencabar</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orang-orang</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Yahudi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untuk</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berpulang</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kepada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Tuhan</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mengutamakanNya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dengan</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membina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semula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rumah</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Tuhan</a:t>
            </a:r>
            <a:r>
              <a:rPr lang="en-US" sz="2800" b="1" dirty="0" smtClean="0">
                <a:latin typeface="Lucida Sans" charset="0"/>
                <a:ea typeface="+mn-ea"/>
                <a:cs typeface="Times New Roman" charset="0"/>
              </a:rPr>
              <a:t>.</a:t>
            </a:r>
            <a:endParaRPr lang="en-GB" sz="2800" b="1" dirty="0" smtClean="0">
              <a:latin typeface="Lucida Sans" charset="0"/>
              <a:ea typeface="+mn-ea"/>
              <a:cs typeface="Times New Roman" charset="0"/>
            </a:endParaRPr>
          </a:p>
        </p:txBody>
      </p:sp>
      <p:sp>
        <p:nvSpPr>
          <p:cNvPr id="74755" name="Text Box 4"/>
          <p:cNvSpPr txBox="1">
            <a:spLocks noChangeArrowheads="1"/>
          </p:cNvSpPr>
          <p:nvPr/>
        </p:nvSpPr>
        <p:spPr bwMode="auto">
          <a:xfrm>
            <a:off x="8458200" y="8731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026" descr="Green marble"/>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75778" name="Text Box 1027"/>
          <p:cNvSpPr txBox="1">
            <a:spLocks noChangeArrowheads="1"/>
          </p:cNvSpPr>
          <p:nvPr/>
        </p:nvSpPr>
        <p:spPr bwMode="auto">
          <a:xfrm>
            <a:off x="4419600" y="6400800"/>
            <a:ext cx="48768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t>Walk Through The Bible </a:t>
            </a:r>
            <a:r>
              <a:rPr lang="en-US" b="1">
                <a:cs typeface="Times New Roman" charset="0"/>
              </a:rPr>
              <a:t>©</a:t>
            </a:r>
            <a:r>
              <a:rPr lang="en-US" b="1"/>
              <a:t>1989</a:t>
            </a:r>
          </a:p>
        </p:txBody>
      </p:sp>
      <p:sp>
        <p:nvSpPr>
          <p:cNvPr id="139268" name="Text Box 1028"/>
          <p:cNvSpPr txBox="1">
            <a:spLocks noChangeArrowheads="1"/>
          </p:cNvSpPr>
          <p:nvPr/>
        </p:nvSpPr>
        <p:spPr bwMode="auto">
          <a:xfrm>
            <a:off x="381000" y="84138"/>
            <a:ext cx="5029200" cy="8239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800" b="1"/>
              <a:t>“Rumah Tuhan”</a:t>
            </a:r>
          </a:p>
        </p:txBody>
      </p:sp>
      <p:sp>
        <p:nvSpPr>
          <p:cNvPr id="139269" name="Text Box 1029"/>
          <p:cNvSpPr txBox="1">
            <a:spLocks noChangeArrowheads="1"/>
          </p:cNvSpPr>
          <p:nvPr/>
        </p:nvSpPr>
        <p:spPr bwMode="auto">
          <a:xfrm>
            <a:off x="3429000" y="84138"/>
            <a:ext cx="5334000" cy="823912"/>
          </a:xfrm>
          <a:prstGeom prst="rect">
            <a:avLst/>
          </a:prstGeom>
          <a:noFill/>
          <a:ln w="9525">
            <a:noFill/>
            <a:miter lim="800000"/>
            <a:headEnd/>
            <a:tailEnd/>
          </a:ln>
          <a:effectLst>
            <a:outerShdw dist="35921" dir="2700000" algn="ctr" rotWithShape="0">
              <a:schemeClr val="bg2"/>
            </a:outerShdw>
          </a:effectLst>
        </p:spPr>
        <p:txBody>
          <a:bodyPr>
            <a:spAutoFit/>
          </a:bodyPr>
          <a:lstStyle/>
          <a:p>
            <a:pPr algn="r">
              <a:spcBef>
                <a:spcPct val="50000"/>
              </a:spcBef>
              <a:defRPr/>
            </a:pPr>
            <a:r>
              <a:rPr lang="en-US" sz="4800" b="1" i="1" dirty="0" err="1">
                <a:ea typeface="+mn-ea"/>
                <a:cs typeface="+mn-cs"/>
              </a:rPr>
              <a:t>Hagai</a:t>
            </a:r>
            <a:endParaRPr lang="en-US" sz="4800" b="1" i="1" dirty="0">
              <a:ea typeface="+mn-ea"/>
              <a:cs typeface="+mn-cs"/>
            </a:endParaRPr>
          </a:p>
        </p:txBody>
      </p:sp>
      <p:pic>
        <p:nvPicPr>
          <p:cNvPr id="75781" name="Picture 1030" descr="Haggai"/>
          <p:cNvPicPr>
            <a:picLocks noChangeAspect="1" noChangeArrowheads="1"/>
          </p:cNvPicPr>
          <p:nvPr/>
        </p:nvPicPr>
        <p:blipFill>
          <a:blip r:embed="rId3">
            <a:extLst>
              <a:ext uri="{28A0092B-C50C-407E-A947-70E740481C1C}">
                <a14:useLocalDpi xmlns:a14="http://schemas.microsoft.com/office/drawing/2010/main" val="0"/>
              </a:ext>
            </a:extLst>
          </a:blip>
          <a:srcRect l="1495" r="5466" b="7840"/>
          <a:stretch>
            <a:fillRect/>
          </a:stretch>
        </p:blipFill>
        <p:spPr bwMode="auto">
          <a:xfrm>
            <a:off x="1295400" y="1143000"/>
            <a:ext cx="6324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39268"/>
                                        </p:tgtEl>
                                        <p:attrNameLst>
                                          <p:attrName>style.visibility</p:attrName>
                                        </p:attrNameLst>
                                      </p:cBhvr>
                                      <p:to>
                                        <p:strVal val="visible"/>
                                      </p:to>
                                    </p:set>
                                    <p:animEffect transition="in" filter="dissolve">
                                      <p:cBhvr>
                                        <p:cTn id="7"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26"/>
          <p:cNvSpPr>
            <a:spLocks noGrp="1" noChangeArrowheads="1"/>
          </p:cNvSpPr>
          <p:nvPr>
            <p:ph type="title"/>
          </p:nvPr>
        </p:nvSpPr>
        <p:spPr>
          <a:xfrm>
            <a:off x="304800" y="609600"/>
            <a:ext cx="8458200" cy="1219200"/>
          </a:xfrm>
        </p:spPr>
        <p:txBody>
          <a:bodyPr/>
          <a:lstStyle/>
          <a:p>
            <a:pPr eaLnBrk="1" hangingPunct="1"/>
            <a:r>
              <a:rPr lang="en-US" sz="2400" b="1">
                <a:latin typeface="Lucida Sans" charset="0"/>
                <a:cs typeface="Times New Roman" charset="0"/>
              </a:rPr>
              <a:t> </a:t>
            </a:r>
            <a:br>
              <a:rPr lang="en-US" sz="2400" b="1">
                <a:latin typeface="Lucida Sans" charset="0"/>
                <a:cs typeface="Times New Roman" charset="0"/>
              </a:rPr>
            </a:br>
            <a:r>
              <a:rPr lang="en-US">
                <a:latin typeface="Matisse ITC" charset="0"/>
                <a:cs typeface="Times New Roman" charset="0"/>
              </a:rPr>
              <a:t>tarikh</a:t>
            </a:r>
            <a:endParaRPr lang="en-US" sz="2400" b="1">
              <a:latin typeface="Lucida Sans" charset="0"/>
              <a:cs typeface="Times New Roman" charset="0"/>
            </a:endParaRPr>
          </a:p>
        </p:txBody>
      </p:sp>
      <p:sp>
        <p:nvSpPr>
          <p:cNvPr id="177155" name="Rectangle 1027"/>
          <p:cNvSpPr>
            <a:spLocks noGrp="1" noChangeArrowheads="1"/>
          </p:cNvSpPr>
          <p:nvPr>
            <p:ph type="body" idx="1"/>
          </p:nvPr>
        </p:nvSpPr>
        <p:spPr>
          <a:xfrm>
            <a:off x="1143000" y="2133600"/>
            <a:ext cx="7772400" cy="2362200"/>
          </a:xfrm>
        </p:spPr>
        <p:txBody>
          <a:bodyPr/>
          <a:lstStyle/>
          <a:p>
            <a:pPr eaLnBrk="1" hangingPunct="1">
              <a:buFont typeface="Wingdings" charset="2"/>
              <a:buChar char="n"/>
              <a:defRPr/>
            </a:pPr>
            <a:r>
              <a:rPr lang="en-US" sz="2800" b="1" dirty="0" err="1" smtClean="0">
                <a:latin typeface="Lucida Sans" charset="0"/>
                <a:ea typeface="+mn-ea"/>
                <a:cs typeface="Times New Roman" charset="0"/>
              </a:rPr>
              <a:t>Buku</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ini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ditarikh</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dengan</a:t>
            </a:r>
            <a:r>
              <a:rPr lang="en-US" sz="2800" b="1" dirty="0" smtClean="0">
                <a:latin typeface="Lucida Sans" charset="0"/>
                <a:ea typeface="+mn-ea"/>
                <a:cs typeface="Times New Roman" charset="0"/>
              </a:rPr>
              <a:t> paling </a:t>
            </a:r>
            <a:r>
              <a:rPr lang="en-US" sz="2800" b="1" dirty="0" err="1" smtClean="0">
                <a:latin typeface="Lucida Sans" charset="0"/>
                <a:ea typeface="+mn-ea"/>
                <a:cs typeface="Times New Roman" charset="0"/>
              </a:rPr>
              <a:t>tepat</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antara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semua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buku-buku</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Alkitab</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Ianya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mencatat</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pesanan-pesanan</a:t>
            </a:r>
            <a:r>
              <a:rPr lang="en-US" sz="2800" b="1" dirty="0" smtClean="0">
                <a:latin typeface="Lucida Sans" charset="0"/>
                <a:ea typeface="+mn-ea"/>
                <a:cs typeface="Times New Roman" charset="0"/>
              </a:rPr>
              <a:t> yang </a:t>
            </a:r>
            <a:r>
              <a:rPr lang="en-US" sz="2800" b="1" dirty="0" err="1" smtClean="0">
                <a:latin typeface="Lucida Sans" charset="0"/>
                <a:ea typeface="+mn-ea"/>
                <a:cs typeface="Times New Roman" charset="0"/>
              </a:rPr>
              <a:t>diberi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antara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Ogos</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dan</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Disember</a:t>
            </a:r>
            <a:r>
              <a:rPr lang="en-US" sz="2800" b="1" dirty="0" smtClean="0">
                <a:latin typeface="Lucida Sans" charset="0"/>
                <a:ea typeface="+mn-ea"/>
                <a:cs typeface="Times New Roman" charset="0"/>
              </a:rPr>
              <a:t> 520 SM. </a:t>
            </a:r>
            <a:br>
              <a:rPr lang="en-US" sz="2800" b="1" dirty="0" smtClean="0">
                <a:latin typeface="Lucida Sans" charset="0"/>
                <a:ea typeface="+mn-ea"/>
                <a:cs typeface="Times New Roman" charset="0"/>
              </a:rPr>
            </a:br>
            <a:endParaRPr lang="en-GB" sz="2800" b="1" dirty="0" smtClean="0">
              <a:latin typeface="Lucida Sans" charset="0"/>
              <a:ea typeface="+mn-ea"/>
              <a:cs typeface="Times New Roman" charset="0"/>
            </a:endParaRPr>
          </a:p>
        </p:txBody>
      </p:sp>
      <p:sp>
        <p:nvSpPr>
          <p:cNvPr id="76803" name="Text Box 1028"/>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endParaRPr lang="en-US" sz="3200" b="1" dirty="0">
              <a:effectLst>
                <a:outerShdw blurRad="38100" dist="38100" dir="2700000" algn="tl">
                  <a:srgbClr val="000000"/>
                </a:outerShdw>
              </a:effectLst>
              <a:ea typeface="+mn-ea"/>
              <a:cs typeface="+mn-cs"/>
            </a:endParaRPr>
          </a:p>
        </p:txBody>
      </p:sp>
      <p:sp>
        <p:nvSpPr>
          <p:cNvPr id="137219" name="Text Box 3"/>
          <p:cNvSpPr txBox="1">
            <a:spLocks noChangeArrowheads="1"/>
          </p:cNvSpPr>
          <p:nvPr/>
        </p:nvSpPr>
        <p:spPr bwMode="auto">
          <a:xfrm>
            <a:off x="857250" y="357188"/>
            <a:ext cx="7643813" cy="64611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Tarikh-tarikh</a:t>
            </a:r>
            <a:r>
              <a:rPr lang="en-US" sz="3600" b="1" dirty="0">
                <a:ea typeface="+mn-ea"/>
                <a:cs typeface="+mn-cs"/>
              </a:rPr>
              <a:t> </a:t>
            </a:r>
            <a:r>
              <a:rPr lang="en-US" sz="3600" b="1" dirty="0" err="1">
                <a:ea typeface="+mn-ea"/>
                <a:cs typeface="+mn-cs"/>
              </a:rPr>
              <a:t>di</a:t>
            </a:r>
            <a:r>
              <a:rPr lang="en-US" sz="3600" b="1" dirty="0">
                <a:ea typeface="+mn-ea"/>
                <a:cs typeface="+mn-cs"/>
              </a:rPr>
              <a:t> </a:t>
            </a:r>
            <a:r>
              <a:rPr lang="en-US" sz="3600" b="1" dirty="0" err="1">
                <a:ea typeface="+mn-ea"/>
                <a:cs typeface="+mn-cs"/>
              </a:rPr>
              <a:t>dalam</a:t>
            </a:r>
            <a:r>
              <a:rPr lang="en-US" sz="3600" b="1" dirty="0">
                <a:ea typeface="+mn-ea"/>
                <a:cs typeface="+mn-cs"/>
              </a:rPr>
              <a:t> </a:t>
            </a:r>
            <a:r>
              <a:rPr lang="en-US" sz="3600" b="1" dirty="0" err="1">
                <a:ea typeface="+mn-ea"/>
                <a:cs typeface="+mn-cs"/>
              </a:rPr>
              <a:t>Buku</a:t>
            </a:r>
            <a:r>
              <a:rPr lang="en-US" sz="3600" b="1" dirty="0">
                <a:ea typeface="+mn-ea"/>
                <a:cs typeface="+mn-cs"/>
              </a:rPr>
              <a:t> </a:t>
            </a:r>
            <a:r>
              <a:rPr lang="en-US" sz="3600" b="1" dirty="0" err="1">
                <a:ea typeface="+mn-ea"/>
                <a:cs typeface="+mn-cs"/>
              </a:rPr>
              <a:t>Hagai</a:t>
            </a:r>
            <a:endParaRPr lang="en-US" sz="3600" b="1" dirty="0">
              <a:ea typeface="+mn-ea"/>
              <a:cs typeface="+mn-cs"/>
            </a:endParaRPr>
          </a:p>
        </p:txBody>
      </p:sp>
      <p:grpSp>
        <p:nvGrpSpPr>
          <p:cNvPr id="77827" name="Group 4"/>
          <p:cNvGrpSpPr>
            <a:grpSpLocks/>
          </p:cNvGrpSpPr>
          <p:nvPr/>
        </p:nvGrpSpPr>
        <p:grpSpPr bwMode="auto">
          <a:xfrm>
            <a:off x="642938" y="4214813"/>
            <a:ext cx="8153400" cy="1484312"/>
            <a:chOff x="432" y="1948"/>
            <a:chExt cx="5136" cy="935"/>
          </a:xfrm>
        </p:grpSpPr>
        <p:sp>
          <p:nvSpPr>
            <p:cNvPr id="137221" name="Line 5"/>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22" name="Text Box 6"/>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37223" name="Line 7"/>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24" name="Text Box 8"/>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37225" name="Line 9"/>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26" name="Text Box 10"/>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37227" name="Line 11"/>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28" name="Text Box 12"/>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37229" name="Line 13"/>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30" name="Text Box 14"/>
            <p:cNvSpPr txBox="1">
              <a:spLocks noChangeArrowheads="1"/>
            </p:cNvSpPr>
            <p:nvPr/>
          </p:nvSpPr>
          <p:spPr bwMode="auto">
            <a:xfrm>
              <a:off x="837" y="2476"/>
              <a:ext cx="843"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37231" name="Line 15"/>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7232" name="Line 16"/>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37234" name="AutoShape 18"/>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7235" name="Text Box 19"/>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1:1</a:t>
            </a:r>
          </a:p>
        </p:txBody>
      </p:sp>
      <p:sp>
        <p:nvSpPr>
          <p:cNvPr id="137237" name="AutoShape 21"/>
          <p:cNvSpPr>
            <a:spLocks noChangeArrowheads="1"/>
          </p:cNvSpPr>
          <p:nvPr/>
        </p:nvSpPr>
        <p:spPr bwMode="auto">
          <a:xfrm flipV="1">
            <a:off x="47625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7238" name="Text Box 22"/>
          <p:cNvSpPr txBox="1">
            <a:spLocks noChangeArrowheads="1"/>
          </p:cNvSpPr>
          <p:nvPr/>
        </p:nvSpPr>
        <p:spPr bwMode="auto">
          <a:xfrm>
            <a:off x="41148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10/17</a:t>
            </a:r>
          </a:p>
          <a:p>
            <a:pPr algn="ctr">
              <a:defRPr/>
            </a:pPr>
            <a:r>
              <a:rPr lang="en-US" sz="3200" b="1">
                <a:ea typeface="+mn-ea"/>
                <a:cs typeface="+mn-cs"/>
              </a:rPr>
              <a:t>2:1</a:t>
            </a:r>
          </a:p>
        </p:txBody>
      </p:sp>
      <p:sp>
        <p:nvSpPr>
          <p:cNvPr id="137240" name="Text Box 24"/>
          <p:cNvSpPr txBox="1">
            <a:spLocks noChangeArrowheads="1"/>
          </p:cNvSpPr>
          <p:nvPr/>
        </p:nvSpPr>
        <p:spPr bwMode="auto">
          <a:xfrm>
            <a:off x="28956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9/21</a:t>
            </a:r>
          </a:p>
          <a:p>
            <a:pPr algn="ctr">
              <a:defRPr/>
            </a:pPr>
            <a:r>
              <a:rPr lang="en-US" sz="3200" b="1">
                <a:ea typeface="+mn-ea"/>
                <a:cs typeface="+mn-cs"/>
              </a:rPr>
              <a:t>1:15</a:t>
            </a:r>
          </a:p>
        </p:txBody>
      </p:sp>
      <p:sp>
        <p:nvSpPr>
          <p:cNvPr id="137241" name="AutoShape 25"/>
          <p:cNvSpPr>
            <a:spLocks noChangeArrowheads="1"/>
          </p:cNvSpPr>
          <p:nvPr/>
        </p:nvSpPr>
        <p:spPr bwMode="auto">
          <a:xfrm flipV="1">
            <a:off x="354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7243" name="AutoShape 27"/>
          <p:cNvSpPr>
            <a:spLocks noChangeArrowheads="1"/>
          </p:cNvSpPr>
          <p:nvPr/>
        </p:nvSpPr>
        <p:spPr bwMode="auto">
          <a:xfrm flipV="1">
            <a:off x="735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7244" name="Text Box 28"/>
          <p:cNvSpPr txBox="1">
            <a:spLocks noChangeArrowheads="1"/>
          </p:cNvSpPr>
          <p:nvPr/>
        </p:nvSpPr>
        <p:spPr bwMode="auto">
          <a:xfrm>
            <a:off x="5943600" y="1981200"/>
            <a:ext cx="3276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dirty="0">
                <a:ea typeface="+mn-ea"/>
                <a:cs typeface="+mn-cs"/>
              </a:rPr>
              <a:t>12/18</a:t>
            </a:r>
          </a:p>
          <a:p>
            <a:pPr algn="ctr">
              <a:defRPr/>
            </a:pPr>
            <a:r>
              <a:rPr lang="en-US" sz="3200" b="1" dirty="0">
                <a:ea typeface="+mn-ea"/>
                <a:cs typeface="+mn-cs"/>
              </a:rPr>
              <a:t>2:10, 18, 20</a:t>
            </a:r>
          </a:p>
        </p:txBody>
      </p:sp>
      <p:sp>
        <p:nvSpPr>
          <p:cNvPr id="137245" name="Text Box 29"/>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
        <p:nvSpPr>
          <p:cNvPr id="137246" name="Text Box 30"/>
          <p:cNvSpPr txBox="1">
            <a:spLocks noChangeArrowheads="1"/>
          </p:cNvSpPr>
          <p:nvPr/>
        </p:nvSpPr>
        <p:spPr bwMode="auto">
          <a:xfrm>
            <a:off x="2928938" y="1071563"/>
            <a:ext cx="171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Pembinaan Semula Bermula</a:t>
            </a:r>
          </a:p>
        </p:txBody>
      </p:sp>
      <p:sp>
        <p:nvSpPr>
          <p:cNvPr id="137247" name="Text Box 31"/>
          <p:cNvSpPr txBox="1">
            <a:spLocks noChangeArrowheads="1"/>
          </p:cNvSpPr>
          <p:nvPr/>
        </p:nvSpPr>
        <p:spPr bwMode="auto">
          <a:xfrm>
            <a:off x="1981200" y="1371600"/>
            <a:ext cx="137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Ramalan #1</a:t>
            </a:r>
          </a:p>
        </p:txBody>
      </p:sp>
      <p:sp>
        <p:nvSpPr>
          <p:cNvPr id="137248" name="Text Box 32"/>
          <p:cNvSpPr txBox="1">
            <a:spLocks noChangeArrowheads="1"/>
          </p:cNvSpPr>
          <p:nvPr/>
        </p:nvSpPr>
        <p:spPr bwMode="auto">
          <a:xfrm>
            <a:off x="4267200" y="1371600"/>
            <a:ext cx="137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Ramalan #2</a:t>
            </a:r>
          </a:p>
        </p:txBody>
      </p:sp>
      <p:sp>
        <p:nvSpPr>
          <p:cNvPr id="137249" name="Text Box 33"/>
          <p:cNvSpPr txBox="1">
            <a:spLocks noChangeArrowheads="1"/>
          </p:cNvSpPr>
          <p:nvPr/>
        </p:nvSpPr>
        <p:spPr bwMode="auto">
          <a:xfrm>
            <a:off x="6786563" y="1214438"/>
            <a:ext cx="137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a:t>Ramalan-ramalan #3-4</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box(out)">
                                      <p:cBhvr>
                                        <p:cTn id="7" dur="500"/>
                                        <p:tgtEl>
                                          <p:spTgt spid="137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7234"/>
                                        </p:tgtEl>
                                        <p:attrNameLst>
                                          <p:attrName>style.visibility</p:attrName>
                                        </p:attrNameLst>
                                      </p:cBhvr>
                                      <p:to>
                                        <p:strVal val="visible"/>
                                      </p:to>
                                    </p:set>
                                    <p:anim calcmode="lin" valueType="num">
                                      <p:cBhvr additive="base">
                                        <p:cTn id="12" dur="500" fill="hold"/>
                                        <p:tgtEl>
                                          <p:spTgt spid="137234"/>
                                        </p:tgtEl>
                                        <p:attrNameLst>
                                          <p:attrName>ppt_x</p:attrName>
                                        </p:attrNameLst>
                                      </p:cBhvr>
                                      <p:tavLst>
                                        <p:tav tm="0">
                                          <p:val>
                                            <p:strVal val="#ppt_x"/>
                                          </p:val>
                                        </p:tav>
                                        <p:tav tm="100000">
                                          <p:val>
                                            <p:strVal val="#ppt_x"/>
                                          </p:val>
                                        </p:tav>
                                      </p:tavLst>
                                    </p:anim>
                                    <p:anim calcmode="lin" valueType="num">
                                      <p:cBhvr additive="base">
                                        <p:cTn id="13" dur="500" fill="hold"/>
                                        <p:tgtEl>
                                          <p:spTgt spid="13723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7247"/>
                                        </p:tgtEl>
                                        <p:attrNameLst>
                                          <p:attrName>style.visibility</p:attrName>
                                        </p:attrNameLst>
                                      </p:cBhvr>
                                      <p:to>
                                        <p:strVal val="visible"/>
                                      </p:to>
                                    </p:set>
                                    <p:animEffect transition="in" filter="fade">
                                      <p:cBhvr>
                                        <p:cTn id="17" dur="500"/>
                                        <p:tgtEl>
                                          <p:spTgt spid="137247"/>
                                        </p:tgtEl>
                                      </p:cBhvr>
                                    </p:animEffect>
                                  </p:childTnLst>
                                </p:cTn>
                              </p:par>
                            </p:childTnLst>
                          </p:cTn>
                        </p:par>
                        <p:par>
                          <p:cTn id="18" fill="hold" nodeType="afterGroup">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7235"/>
                                        </p:tgtEl>
                                        <p:attrNameLst>
                                          <p:attrName>style.visibility</p:attrName>
                                        </p:attrNameLst>
                                      </p:cBhvr>
                                      <p:to>
                                        <p:strVal val="visible"/>
                                      </p:to>
                                    </p:set>
                                    <p:anim calcmode="lin" valueType="num">
                                      <p:cBhvr additive="base">
                                        <p:cTn id="21" dur="500" fill="hold"/>
                                        <p:tgtEl>
                                          <p:spTgt spid="137235"/>
                                        </p:tgtEl>
                                        <p:attrNameLst>
                                          <p:attrName>ppt_x</p:attrName>
                                        </p:attrNameLst>
                                      </p:cBhvr>
                                      <p:tavLst>
                                        <p:tav tm="0">
                                          <p:val>
                                            <p:strVal val="#ppt_x"/>
                                          </p:val>
                                        </p:tav>
                                        <p:tav tm="100000">
                                          <p:val>
                                            <p:strVal val="#ppt_x"/>
                                          </p:val>
                                        </p:tav>
                                      </p:tavLst>
                                    </p:anim>
                                    <p:anim calcmode="lin" valueType="num">
                                      <p:cBhvr additive="base">
                                        <p:cTn id="22" dur="500" fill="hold"/>
                                        <p:tgtEl>
                                          <p:spTgt spid="13723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7241"/>
                                        </p:tgtEl>
                                        <p:attrNameLst>
                                          <p:attrName>style.visibility</p:attrName>
                                        </p:attrNameLst>
                                      </p:cBhvr>
                                      <p:to>
                                        <p:strVal val="visible"/>
                                      </p:to>
                                    </p:set>
                                    <p:anim calcmode="lin" valueType="num">
                                      <p:cBhvr additive="base">
                                        <p:cTn id="27" dur="500" fill="hold"/>
                                        <p:tgtEl>
                                          <p:spTgt spid="137241"/>
                                        </p:tgtEl>
                                        <p:attrNameLst>
                                          <p:attrName>ppt_x</p:attrName>
                                        </p:attrNameLst>
                                      </p:cBhvr>
                                      <p:tavLst>
                                        <p:tav tm="0">
                                          <p:val>
                                            <p:strVal val="#ppt_x"/>
                                          </p:val>
                                        </p:tav>
                                        <p:tav tm="100000">
                                          <p:val>
                                            <p:strVal val="#ppt_x"/>
                                          </p:val>
                                        </p:tav>
                                      </p:tavLst>
                                    </p:anim>
                                    <p:anim calcmode="lin" valueType="num">
                                      <p:cBhvr additive="base">
                                        <p:cTn id="28" dur="500" fill="hold"/>
                                        <p:tgtEl>
                                          <p:spTgt spid="137241"/>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7246"/>
                                        </p:tgtEl>
                                        <p:attrNameLst>
                                          <p:attrName>style.visibility</p:attrName>
                                        </p:attrNameLst>
                                      </p:cBhvr>
                                      <p:to>
                                        <p:strVal val="visible"/>
                                      </p:to>
                                    </p:set>
                                    <p:animEffect transition="in" filter="fade">
                                      <p:cBhvr>
                                        <p:cTn id="32" dur="500"/>
                                        <p:tgtEl>
                                          <p:spTgt spid="137246"/>
                                        </p:tgtEl>
                                      </p:cBhvr>
                                    </p:animEffect>
                                  </p:childTnLst>
                                </p:cTn>
                              </p:par>
                            </p:childTnLst>
                          </p:cTn>
                        </p:par>
                        <p:par>
                          <p:cTn id="33" fill="hold" nodeType="afterGroup">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37240"/>
                                        </p:tgtEl>
                                        <p:attrNameLst>
                                          <p:attrName>style.visibility</p:attrName>
                                        </p:attrNameLst>
                                      </p:cBhvr>
                                      <p:to>
                                        <p:strVal val="visible"/>
                                      </p:to>
                                    </p:set>
                                    <p:anim calcmode="lin" valueType="num">
                                      <p:cBhvr additive="base">
                                        <p:cTn id="36" dur="500" fill="hold"/>
                                        <p:tgtEl>
                                          <p:spTgt spid="137240"/>
                                        </p:tgtEl>
                                        <p:attrNameLst>
                                          <p:attrName>ppt_x</p:attrName>
                                        </p:attrNameLst>
                                      </p:cBhvr>
                                      <p:tavLst>
                                        <p:tav tm="0">
                                          <p:val>
                                            <p:strVal val="#ppt_x"/>
                                          </p:val>
                                        </p:tav>
                                        <p:tav tm="100000">
                                          <p:val>
                                            <p:strVal val="#ppt_x"/>
                                          </p:val>
                                        </p:tav>
                                      </p:tavLst>
                                    </p:anim>
                                    <p:anim calcmode="lin" valueType="num">
                                      <p:cBhvr additive="base">
                                        <p:cTn id="37" dur="500" fill="hold"/>
                                        <p:tgtEl>
                                          <p:spTgt spid="137240"/>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7237"/>
                                        </p:tgtEl>
                                        <p:attrNameLst>
                                          <p:attrName>style.visibility</p:attrName>
                                        </p:attrNameLst>
                                      </p:cBhvr>
                                      <p:to>
                                        <p:strVal val="visible"/>
                                      </p:to>
                                    </p:set>
                                    <p:anim calcmode="lin" valueType="num">
                                      <p:cBhvr additive="base">
                                        <p:cTn id="42" dur="500" fill="hold"/>
                                        <p:tgtEl>
                                          <p:spTgt spid="137237"/>
                                        </p:tgtEl>
                                        <p:attrNameLst>
                                          <p:attrName>ppt_x</p:attrName>
                                        </p:attrNameLst>
                                      </p:cBhvr>
                                      <p:tavLst>
                                        <p:tav tm="0">
                                          <p:val>
                                            <p:strVal val="#ppt_x"/>
                                          </p:val>
                                        </p:tav>
                                        <p:tav tm="100000">
                                          <p:val>
                                            <p:strVal val="#ppt_x"/>
                                          </p:val>
                                        </p:tav>
                                      </p:tavLst>
                                    </p:anim>
                                    <p:anim calcmode="lin" valueType="num">
                                      <p:cBhvr additive="base">
                                        <p:cTn id="43" dur="500" fill="hold"/>
                                        <p:tgtEl>
                                          <p:spTgt spid="137237"/>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37248"/>
                                        </p:tgtEl>
                                        <p:attrNameLst>
                                          <p:attrName>style.visibility</p:attrName>
                                        </p:attrNameLst>
                                      </p:cBhvr>
                                      <p:to>
                                        <p:strVal val="visible"/>
                                      </p:to>
                                    </p:set>
                                    <p:animEffect transition="in" filter="fade">
                                      <p:cBhvr>
                                        <p:cTn id="47" dur="500"/>
                                        <p:tgtEl>
                                          <p:spTgt spid="137248"/>
                                        </p:tgtEl>
                                      </p:cBhvr>
                                    </p:animEffect>
                                  </p:childTnLst>
                                </p:cTn>
                              </p:par>
                            </p:childTnLst>
                          </p:cTn>
                        </p:par>
                        <p:par>
                          <p:cTn id="48" fill="hold" nodeType="afterGroup">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37238"/>
                                        </p:tgtEl>
                                        <p:attrNameLst>
                                          <p:attrName>style.visibility</p:attrName>
                                        </p:attrNameLst>
                                      </p:cBhvr>
                                      <p:to>
                                        <p:strVal val="visible"/>
                                      </p:to>
                                    </p:set>
                                    <p:anim calcmode="lin" valueType="num">
                                      <p:cBhvr additive="base">
                                        <p:cTn id="51" dur="500" fill="hold"/>
                                        <p:tgtEl>
                                          <p:spTgt spid="137238"/>
                                        </p:tgtEl>
                                        <p:attrNameLst>
                                          <p:attrName>ppt_x</p:attrName>
                                        </p:attrNameLst>
                                      </p:cBhvr>
                                      <p:tavLst>
                                        <p:tav tm="0">
                                          <p:val>
                                            <p:strVal val="#ppt_x"/>
                                          </p:val>
                                        </p:tav>
                                        <p:tav tm="100000">
                                          <p:val>
                                            <p:strVal val="#ppt_x"/>
                                          </p:val>
                                        </p:tav>
                                      </p:tavLst>
                                    </p:anim>
                                    <p:anim calcmode="lin" valueType="num">
                                      <p:cBhvr additive="base">
                                        <p:cTn id="52" dur="500" fill="hold"/>
                                        <p:tgtEl>
                                          <p:spTgt spid="13723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7243"/>
                                        </p:tgtEl>
                                        <p:attrNameLst>
                                          <p:attrName>style.visibility</p:attrName>
                                        </p:attrNameLst>
                                      </p:cBhvr>
                                      <p:to>
                                        <p:strVal val="visible"/>
                                      </p:to>
                                    </p:set>
                                    <p:anim calcmode="lin" valueType="num">
                                      <p:cBhvr additive="base">
                                        <p:cTn id="57" dur="500" fill="hold"/>
                                        <p:tgtEl>
                                          <p:spTgt spid="137243"/>
                                        </p:tgtEl>
                                        <p:attrNameLst>
                                          <p:attrName>ppt_x</p:attrName>
                                        </p:attrNameLst>
                                      </p:cBhvr>
                                      <p:tavLst>
                                        <p:tav tm="0">
                                          <p:val>
                                            <p:strVal val="#ppt_x"/>
                                          </p:val>
                                        </p:tav>
                                        <p:tav tm="100000">
                                          <p:val>
                                            <p:strVal val="#ppt_x"/>
                                          </p:val>
                                        </p:tav>
                                      </p:tavLst>
                                    </p:anim>
                                    <p:anim calcmode="lin" valueType="num">
                                      <p:cBhvr additive="base">
                                        <p:cTn id="58" dur="500" fill="hold"/>
                                        <p:tgtEl>
                                          <p:spTgt spid="137243"/>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37249"/>
                                        </p:tgtEl>
                                        <p:attrNameLst>
                                          <p:attrName>style.visibility</p:attrName>
                                        </p:attrNameLst>
                                      </p:cBhvr>
                                      <p:to>
                                        <p:strVal val="visible"/>
                                      </p:to>
                                    </p:set>
                                    <p:animEffect transition="in" filter="fade">
                                      <p:cBhvr>
                                        <p:cTn id="62" dur="500"/>
                                        <p:tgtEl>
                                          <p:spTgt spid="137249"/>
                                        </p:tgtEl>
                                      </p:cBhvr>
                                    </p:animEffect>
                                  </p:childTnLst>
                                </p:cTn>
                              </p:par>
                            </p:childTnLst>
                          </p:cTn>
                        </p:par>
                        <p:par>
                          <p:cTn id="63" fill="hold" nodeType="afterGroup">
                            <p:stCondLst>
                              <p:cond delay="1000"/>
                            </p:stCondLst>
                            <p:childTnLst>
                              <p:par>
                                <p:cTn id="64" presetID="2" presetClass="entr" presetSubtype="4" fill="hold" grpId="0" nodeType="afterEffect">
                                  <p:stCondLst>
                                    <p:cond delay="0"/>
                                  </p:stCondLst>
                                  <p:childTnLst>
                                    <p:set>
                                      <p:cBhvr>
                                        <p:cTn id="65" dur="1" fill="hold">
                                          <p:stCondLst>
                                            <p:cond delay="0"/>
                                          </p:stCondLst>
                                        </p:cTn>
                                        <p:tgtEl>
                                          <p:spTgt spid="137244"/>
                                        </p:tgtEl>
                                        <p:attrNameLst>
                                          <p:attrName>style.visibility</p:attrName>
                                        </p:attrNameLst>
                                      </p:cBhvr>
                                      <p:to>
                                        <p:strVal val="visible"/>
                                      </p:to>
                                    </p:set>
                                    <p:anim calcmode="lin" valueType="num">
                                      <p:cBhvr additive="base">
                                        <p:cTn id="66" dur="500" fill="hold"/>
                                        <p:tgtEl>
                                          <p:spTgt spid="137244"/>
                                        </p:tgtEl>
                                        <p:attrNameLst>
                                          <p:attrName>ppt_x</p:attrName>
                                        </p:attrNameLst>
                                      </p:cBhvr>
                                      <p:tavLst>
                                        <p:tav tm="0">
                                          <p:val>
                                            <p:strVal val="#ppt_x"/>
                                          </p:val>
                                        </p:tav>
                                        <p:tav tm="100000">
                                          <p:val>
                                            <p:strVal val="#ppt_x"/>
                                          </p:val>
                                        </p:tav>
                                      </p:tavLst>
                                    </p:anim>
                                    <p:anim calcmode="lin" valueType="num">
                                      <p:cBhvr additive="base">
                                        <p:cTn id="67" dur="500" fill="hold"/>
                                        <p:tgtEl>
                                          <p:spTgt spid="137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P spid="137234" grpId="0" animBg="1"/>
      <p:bldP spid="137235" grpId="0" autoUpdateAnimBg="0"/>
      <p:bldP spid="137237" grpId="0" animBg="1"/>
      <p:bldP spid="137238" grpId="0" autoUpdateAnimBg="0"/>
      <p:bldP spid="137240" grpId="0" autoUpdateAnimBg="0"/>
      <p:bldP spid="137241" grpId="0" animBg="1"/>
      <p:bldP spid="137243" grpId="0" animBg="1"/>
      <p:bldP spid="137244" grpId="0" autoUpdateAnimBg="0"/>
      <p:bldP spid="137246" grpId="0" autoUpdateAnimBg="0"/>
      <p:bldP spid="137247" grpId="0" autoUpdateAnimBg="0"/>
      <p:bldP spid="137248" grpId="0" autoUpdateAnimBg="0"/>
      <p:bldP spid="13724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0" y="0"/>
            <a:ext cx="9144000" cy="6858000"/>
          </a:xfrm>
          <a:prstGeom prst="rect">
            <a:avLst/>
          </a:prstGeom>
          <a:gradFill rotWithShape="1">
            <a:gsLst>
              <a:gs pos="0">
                <a:srgbClr val="339933"/>
              </a:gs>
              <a:gs pos="100000">
                <a:srgbClr val="0066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8850" name="Picture 3" descr="jerusalem_view"/>
          <p:cNvPicPr>
            <a:picLocks noChangeAspect="1" noChangeArrowheads="1"/>
          </p:cNvPicPr>
          <p:nvPr/>
        </p:nvPicPr>
        <p:blipFill>
          <a:blip r:embed="rId2">
            <a:extLst>
              <a:ext uri="{28A0092B-C50C-407E-A947-70E740481C1C}">
                <a14:useLocalDpi xmlns:a14="http://schemas.microsoft.com/office/drawing/2010/main" val="0"/>
              </a:ext>
            </a:extLst>
          </a:blip>
          <a:srcRect l="1564" r="49474" b="51361"/>
          <a:stretch>
            <a:fillRect/>
          </a:stretch>
        </p:blipFill>
        <p:spPr bwMode="auto">
          <a:xfrm>
            <a:off x="2138363" y="0"/>
            <a:ext cx="4795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4" descr="jerusalem-cityofdavi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9038"/>
            <a:ext cx="91440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Oval 5"/>
          <p:cNvSpPr>
            <a:spLocks noChangeArrowheads="1"/>
          </p:cNvSpPr>
          <p:nvPr/>
        </p:nvSpPr>
        <p:spPr bwMode="auto">
          <a:xfrm>
            <a:off x="7924800" y="1371600"/>
            <a:ext cx="1219200" cy="1066800"/>
          </a:xfrm>
          <a:prstGeom prst="ellipse">
            <a:avLst/>
          </a:prstGeom>
          <a:noFill/>
          <a:ln w="57150">
            <a:solidFill>
              <a:srgbClr val="FFFF00"/>
            </a:solidFill>
            <a:round/>
            <a:headEnd/>
            <a:tailEnd/>
          </a:ln>
          <a:effectLst>
            <a:outerShdw dist="35921" dir="2700000" algn="ctr" rotWithShape="0">
              <a:schemeClr val="tx1"/>
            </a:outerShdw>
          </a:effectLst>
        </p:spPr>
        <p:txBody>
          <a:bodyPr wrap="none" anchor="ctr"/>
          <a:lstStyle/>
          <a:p>
            <a:pPr>
              <a:defRPr/>
            </a:pPr>
            <a:endParaRPr lang="en-SG">
              <a:ea typeface="+mn-ea"/>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wheel(4)">
                                      <p:cBhvr>
                                        <p:cTn id="7" dur="500"/>
                                        <p:tgtEl>
                                          <p:spTgt spid="138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38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026"/>
          <p:cNvSpPr>
            <a:spLocks noGrp="1" noChangeArrowheads="1"/>
          </p:cNvSpPr>
          <p:nvPr>
            <p:ph type="title"/>
          </p:nvPr>
        </p:nvSpPr>
        <p:spPr/>
        <p:txBody>
          <a:bodyPr/>
          <a:lstStyle/>
          <a:p>
            <a:pPr eaLnBrk="1" hangingPunct="1"/>
            <a:r>
              <a:rPr lang="en-US" sz="2400" b="1">
                <a:latin typeface="Lucida Sans" charset="0"/>
                <a:cs typeface="Times New Roman" charset="0"/>
              </a:rPr>
              <a:t> </a:t>
            </a:r>
            <a:br>
              <a:rPr lang="en-US" sz="2400" b="1">
                <a:latin typeface="Lucida Sans" charset="0"/>
                <a:cs typeface="Times New Roman" charset="0"/>
              </a:rPr>
            </a:br>
            <a:r>
              <a:rPr lang="en-US">
                <a:latin typeface="Matisse ITC" charset="0"/>
                <a:cs typeface="Times New Roman" charset="0"/>
              </a:rPr>
              <a:t>StruKtur</a:t>
            </a:r>
            <a:r>
              <a:rPr lang="en-US" sz="2400" b="1">
                <a:latin typeface="Lucida Sans" charset="0"/>
                <a:cs typeface="Times New Roman" charset="0"/>
              </a:rPr>
              <a:t/>
            </a:r>
            <a:br>
              <a:rPr lang="en-US" sz="2400" b="1">
                <a:latin typeface="Lucida Sans" charset="0"/>
                <a:cs typeface="Times New Roman" charset="0"/>
              </a:rPr>
            </a:b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80227" name="Rectangle 1027"/>
          <p:cNvSpPr>
            <a:spLocks noGrp="1" noChangeArrowheads="1"/>
          </p:cNvSpPr>
          <p:nvPr>
            <p:ph type="body" idx="1"/>
          </p:nvPr>
        </p:nvSpPr>
        <p:spPr>
          <a:xfrm>
            <a:off x="762000" y="1981200"/>
            <a:ext cx="7772400" cy="1143000"/>
          </a:xfrm>
        </p:spPr>
        <p:txBody>
          <a:bodyPr/>
          <a:lstStyle/>
          <a:p>
            <a:pPr marL="609600" indent="-609600" eaLnBrk="1" hangingPunct="1">
              <a:buFont typeface="Wingdings" charset="2"/>
              <a:buChar char="n"/>
              <a:defRPr/>
            </a:pPr>
            <a:r>
              <a:rPr lang="en-US" sz="2800" b="1" dirty="0" err="1" smtClean="0">
                <a:latin typeface="Lucida Sans" charset="0"/>
                <a:ea typeface="+mn-ea"/>
                <a:cs typeface="Times New Roman" charset="0"/>
              </a:rPr>
              <a:t>Buku</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ini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mempunyai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empat</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ramalan</a:t>
            </a:r>
            <a:r>
              <a:rPr lang="en-US" sz="2800" b="1" dirty="0" smtClean="0">
                <a:latin typeface="Lucida Sans" charset="0"/>
                <a:ea typeface="+mn-ea"/>
                <a:cs typeface="Times New Roman" charset="0"/>
              </a:rPr>
              <a:t>. </a:t>
            </a:r>
          </a:p>
          <a:p>
            <a:pPr marL="609600" indent="-609600" eaLnBrk="1" hangingPunct="1">
              <a:buFont typeface="Wingdings" charset="2"/>
              <a:buChar char="n"/>
              <a:defRPr/>
            </a:pPr>
            <a:r>
              <a:rPr lang="en-US" sz="2800" b="1" dirty="0" err="1" smtClean="0">
                <a:latin typeface="Lucida Sans" charset="0"/>
                <a:ea typeface="+mn-ea"/>
                <a:cs typeface="Times New Roman" charset="0"/>
              </a:rPr>
              <a:t>Setiap</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ramalan</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mempunyai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struktur</a:t>
            </a:r>
            <a:r>
              <a:rPr lang="en-US" sz="2800" b="1" dirty="0" smtClean="0">
                <a:latin typeface="Lucida Sans" charset="0"/>
                <a:ea typeface="+mn-ea"/>
                <a:cs typeface="Times New Roman" charset="0"/>
              </a:rPr>
              <a:t> yang </a:t>
            </a:r>
            <a:r>
              <a:rPr lang="en-US" sz="2800" b="1" dirty="0" err="1" smtClean="0">
                <a:latin typeface="Lucida Sans" charset="0"/>
                <a:ea typeface="+mn-ea"/>
                <a:cs typeface="Times New Roman" charset="0"/>
              </a:rPr>
              <a:t>sama</a:t>
            </a:r>
            <a:r>
              <a:rPr lang="en-US" sz="2800" b="1" dirty="0" smtClean="0">
                <a:latin typeface="Lucida Sans" charset="0"/>
                <a:ea typeface="+mn-ea"/>
                <a:cs typeface="Times New Roman" charset="0"/>
              </a:rPr>
              <a:t>:</a:t>
            </a:r>
            <a:endParaRPr lang="en-GB" sz="2800" b="1" dirty="0" smtClean="0">
              <a:latin typeface="Lucida Sans" charset="0"/>
              <a:ea typeface="+mn-ea"/>
              <a:cs typeface="Times New Roman" charset="0"/>
            </a:endParaRPr>
          </a:p>
        </p:txBody>
      </p:sp>
      <p:sp>
        <p:nvSpPr>
          <p:cNvPr id="79875" name="Text Box 1028"/>
          <p:cNvSpPr txBox="1">
            <a:spLocks noChangeArrowheads="1"/>
          </p:cNvSpPr>
          <p:nvPr/>
        </p:nvSpPr>
        <p:spPr bwMode="auto">
          <a:xfrm>
            <a:off x="8458200" y="1111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642</a:t>
            </a:r>
          </a:p>
        </p:txBody>
      </p:sp>
      <p:sp>
        <p:nvSpPr>
          <p:cNvPr id="180229" name="Text Box 1029"/>
          <p:cNvSpPr txBox="1">
            <a:spLocks noChangeArrowheads="1"/>
          </p:cNvSpPr>
          <p:nvPr/>
        </p:nvSpPr>
        <p:spPr bwMode="auto">
          <a:xfrm>
            <a:off x="1428750" y="3429000"/>
            <a:ext cx="7239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 typeface="Times" charset="0"/>
              <a:buAutoNum type="arabicPeriod"/>
            </a:pPr>
            <a:r>
              <a:rPr lang="en-US" sz="2800" b="1">
                <a:latin typeface="Lucida Sans" charset="0"/>
                <a:cs typeface="Times New Roman" charset="0"/>
              </a:rPr>
              <a:t>Tarikh</a:t>
            </a:r>
          </a:p>
          <a:p>
            <a:pPr eaLnBrk="1" hangingPunct="1">
              <a:spcBef>
                <a:spcPct val="50000"/>
              </a:spcBef>
              <a:buFont typeface="Times" charset="0"/>
              <a:buAutoNum type="arabicPeriod"/>
            </a:pPr>
            <a:r>
              <a:rPr lang="en-US" sz="2800" b="1">
                <a:latin typeface="Lucida Sans" charset="0"/>
                <a:cs typeface="Times New Roman" charset="0"/>
              </a:rPr>
              <a:t>Formula pesanan Tuhan: “Beginilah firman TUHAN semesta alam”</a:t>
            </a:r>
          </a:p>
          <a:p>
            <a:pPr eaLnBrk="1" hangingPunct="1">
              <a:spcBef>
                <a:spcPct val="50000"/>
              </a:spcBef>
              <a:buFont typeface="Times" charset="0"/>
              <a:buAutoNum type="arabicPeriod"/>
            </a:pPr>
            <a:r>
              <a:rPr lang="en-US" sz="2800" b="1">
                <a:latin typeface="Lucida Sans" charset="0"/>
                <a:cs typeface="Times New Roman" charset="0"/>
              </a:rPr>
              <a:t>Isi kandungan ramalan</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0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P spid="18022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48"/>
          <p:cNvSpPr>
            <a:spLocks noChangeArrowheads="1"/>
          </p:cNvSpPr>
          <p:nvPr/>
        </p:nvSpPr>
        <p:spPr bwMode="auto">
          <a:xfrm>
            <a:off x="0" y="55800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2800"/>
          </a:p>
        </p:txBody>
      </p:sp>
      <p:graphicFrame>
        <p:nvGraphicFramePr>
          <p:cNvPr id="65015" name="Group 503"/>
          <p:cNvGraphicFramePr>
            <a:graphicFrameLocks noGrp="1"/>
          </p:cNvGraphicFramePr>
          <p:nvPr/>
        </p:nvGraphicFramePr>
        <p:xfrm>
          <a:off x="0" y="357188"/>
          <a:ext cx="9418638" cy="7046914"/>
        </p:xfrm>
        <a:graphic>
          <a:graphicData uri="http://schemas.openxmlformats.org/drawingml/2006/table">
            <a:tbl>
              <a:tblPr/>
              <a:tblGrid>
                <a:gridCol w="2332038"/>
                <a:gridCol w="2238375"/>
                <a:gridCol w="2274887"/>
                <a:gridCol w="2257425"/>
                <a:gridCol w="315913"/>
              </a:tblGrid>
              <a:tr h="44132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20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tr>
              <a:tr h="51816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800" b="1" i="0" u="none" strike="noStrike" cap="none" normalizeH="0" baseline="0">
                          <a:ln>
                            <a:noFill/>
                          </a:ln>
                          <a:solidFill>
                            <a:schemeClr val="tx1"/>
                          </a:solidFill>
                          <a:effectLst/>
                          <a:latin typeface="Times" charset="0"/>
                          <a:ea typeface="SimSun" charset="0"/>
                          <a:cs typeface="SimSun" charset="0"/>
                        </a:rPr>
                        <a:t>Rumah </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800" b="1" i="0" u="none" strike="noStrike" cap="none" normalizeH="0" baseline="0">
                          <a:ln>
                            <a:noFill/>
                          </a:ln>
                          <a:solidFill>
                            <a:schemeClr val="tx1"/>
                          </a:solidFill>
                          <a:effectLst/>
                          <a:latin typeface="Times" charset="0"/>
                          <a:ea typeface="SimSun" charset="0"/>
                          <a:cs typeface="SimSun" charset="0"/>
                        </a:rPr>
                        <a:t>Berkat-berkat </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tr>
              <a:tr h="65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Keutamaan yang salah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Kemegahan yang lebih besar</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Penghukuman Kemarau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Kuasa   Zerubabel</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1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2:1-9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2:10-19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2:20-23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Celaan #1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Perjanjian #1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Celaan #2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Perjanjian #2</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tr>
              <a:tr h="20116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“Apakah sudah tiba waktunya bagi kamu untuk mendiami rumah-rumahmu yang dipapani dengan baik, sedang Rumah ini tetap menjadi reruntuhan?…Pergi…bangunlah rumah itu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(1:4, 8a)</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a:t>
                      </a:r>
                      <a:r>
                        <a:rPr kumimoji="0" lang="sv-SE" altLang="zh-CN" sz="1400" b="1" i="0" u="none" strike="noStrike" cap="none" normalizeH="0" baseline="0">
                          <a:ln>
                            <a:noFill/>
                          </a:ln>
                          <a:solidFill>
                            <a:schemeClr val="tx1"/>
                          </a:solidFill>
                          <a:effectLst/>
                          <a:latin typeface="Times" charset="0"/>
                          <a:ea typeface="SimSun" charset="0"/>
                          <a:cs typeface="SimSun" charset="0"/>
                        </a:rPr>
                        <a:t>Aku akan memenuhi Rumah ini dengan kemegahan</a:t>
                      </a:r>
                      <a:r>
                        <a:rPr kumimoji="0" lang="en-GB" altLang="zh-CN" sz="1400" b="1" i="0" u="none" strike="noStrike" cap="none" normalizeH="0" baseline="0">
                          <a:ln>
                            <a:noFill/>
                          </a:ln>
                          <a:solidFill>
                            <a:schemeClr val="tx1"/>
                          </a:solidFill>
                          <a:effectLst/>
                          <a:latin typeface="Times" charset="0"/>
                          <a:ea typeface="SimSun" charset="0"/>
                          <a:cs typeface="SimSun" charset="0"/>
                        </a:rPr>
                        <a:t>Rumah-Ku yang baru akan lebih megah daripada yang dahulu”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(2:7b, 9a)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“segala yang dibuat tangan mereka; dan yang dipersembahkan mereka di sana adalah najis… </a:t>
                      </a:r>
                      <a:r>
                        <a:rPr kumimoji="0" lang="it-IT" altLang="zh-CN" sz="1400" b="1" i="0" u="none" strike="noStrike" cap="none" normalizeH="0" baseline="0">
                          <a:ln>
                            <a:noFill/>
                          </a:ln>
                          <a:solidFill>
                            <a:schemeClr val="tx1"/>
                          </a:solidFill>
                          <a:effectLst/>
                          <a:latin typeface="Times" charset="0"/>
                          <a:ea typeface="SimSun" charset="0"/>
                          <a:cs typeface="SimSun" charset="0"/>
                        </a:rPr>
                        <a:t>Mulai dari hari ini Aku akan memberi berkat</a:t>
                      </a:r>
                      <a:r>
                        <a:rPr kumimoji="0" lang="en-GB" altLang="zh-CN" sz="1400" b="1" i="0" u="none" strike="noStrike" cap="none" normalizeH="0" baseline="0">
                          <a:ln>
                            <a:noFill/>
                          </a:ln>
                          <a:solidFill>
                            <a:schemeClr val="tx1"/>
                          </a:solidFill>
                          <a:effectLst/>
                          <a:latin typeface="Times" charset="0"/>
                          <a:ea typeface="SimSun" charset="0"/>
                          <a:cs typeface="SimSun" charset="0"/>
                        </a:rPr>
                        <a:t>”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(2:14b, 19b)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a:t>
                      </a:r>
                      <a:r>
                        <a:rPr kumimoji="0" lang="nl-NL" altLang="zh-CN" sz="1400" b="1" i="0" u="none" strike="noStrike" cap="none" normalizeH="0" baseline="0">
                          <a:ln>
                            <a:noFill/>
                          </a:ln>
                          <a:solidFill>
                            <a:schemeClr val="tx1"/>
                          </a:solidFill>
                          <a:effectLst/>
                          <a:latin typeface="Times" charset="0"/>
                          <a:ea typeface="SimSun" charset="0"/>
                          <a:cs typeface="SimSun" charset="0"/>
                        </a:rPr>
                        <a:t>Aku akan menggoncangkan langit dan bumi</a:t>
                      </a:r>
                      <a:r>
                        <a:rPr kumimoji="0" lang="en-GB" altLang="zh-CN" sz="1400" b="1" i="0" u="none" strike="noStrike" cap="none" normalizeH="0" baseline="0">
                          <a:ln>
                            <a:noFill/>
                          </a:ln>
                          <a:solidFill>
                            <a:schemeClr val="tx1"/>
                          </a:solidFill>
                          <a:effectLst/>
                          <a:latin typeface="Times" charset="0"/>
                          <a:ea typeface="SimSun" charset="0"/>
                          <a:cs typeface="SimSun" charset="0"/>
                        </a:rPr>
                        <a:t>. Aku </a:t>
                      </a:r>
                      <a:r>
                        <a:rPr kumimoji="0" lang="fi-FI" altLang="zh-CN" sz="1400" b="1" i="0" u="none" strike="noStrike" cap="none" normalizeH="0" baseline="0">
                          <a:ln>
                            <a:noFill/>
                          </a:ln>
                          <a:solidFill>
                            <a:schemeClr val="tx1"/>
                          </a:solidFill>
                          <a:effectLst/>
                          <a:latin typeface="Times" charset="0"/>
                          <a:ea typeface="SimSun" charset="0"/>
                          <a:cs typeface="SimSun" charset="0"/>
                        </a:rPr>
                        <a:t> akanmenunggangbalikkan takhta raja-raja; Aku akan memusnahkan kekuasaan kerajaan bangsa-bangsa </a:t>
                      </a:r>
                      <a:r>
                        <a:rPr kumimoji="0" lang="en-GB" altLang="zh-CN" sz="1400" b="1" i="0" u="none" strike="noStrike" cap="none" normalizeH="0" baseline="0">
                          <a:ln>
                            <a:noFill/>
                          </a:ln>
                          <a:solidFill>
                            <a:schemeClr val="tx1"/>
                          </a:solidFill>
                          <a:effectLst/>
                          <a:latin typeface="Times" charset="0"/>
                          <a:ea typeface="SimSun" charset="0"/>
                          <a:cs typeface="SimSun" charset="0"/>
                        </a:rPr>
                        <a:t>”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400" b="1" i="0" u="none" strike="noStrike" cap="none" normalizeH="0" baseline="0">
                          <a:ln>
                            <a:noFill/>
                          </a:ln>
                          <a:solidFill>
                            <a:schemeClr val="tx1"/>
                          </a:solidFill>
                          <a:effectLst/>
                          <a:latin typeface="Times" charset="0"/>
                          <a:ea typeface="SimSun" charset="0"/>
                          <a:cs typeface="SimSun" charset="0"/>
                        </a:rPr>
                        <a:t>(2:21-22) </a:t>
                      </a:r>
                      <a:endParaRPr kumimoji="0" lang="en-GB" altLang="zh-CN" sz="1400" b="1"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Waktu Tersebut</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Kerajaan</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Waktu Tersebut</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Kerajaan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Kemarau</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Kesedihan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Kekurangan Makanan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Pimpinan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blipFill dpi="0" rotWithShape="1">
                      <a:blip r:embed="rId2"/>
                      <a:srcRect/>
                      <a:tile tx="0" ty="0" sx="100000" sy="100000" flip="none" algn="tl"/>
                    </a:blipFill>
                  </a:tcPr>
                </a:tc>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Ogos 29,</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520 SM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Oktober 17,</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520 SM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Disember 18,</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520 SM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Disember 18,</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520 SM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 </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000" b="0" i="0" u="none" strike="noStrike" cap="none" normalizeH="0" baseline="0">
                          <a:ln>
                            <a:noFill/>
                          </a:ln>
                          <a:solidFill>
                            <a:schemeClr val="tx1"/>
                          </a:solidFill>
                          <a:effectLst/>
                          <a:latin typeface="Times" charset="0"/>
                          <a:ea typeface="SimSun" charset="0"/>
                          <a:cs typeface="SimSun" charset="0"/>
                        </a:rPr>
                        <a:t> </a:t>
                      </a:r>
                      <a:endParaRPr kumimoji="0" lang="en-GB" altLang="zh-CN" sz="4000" b="0" i="0" u="none" strike="noStrike" cap="none" normalizeH="0" baseline="0">
                        <a:ln>
                          <a:noFill/>
                        </a:ln>
                        <a:solidFill>
                          <a:schemeClr val="tx1"/>
                        </a:solidFill>
                        <a:effectLst/>
                        <a:latin typeface="Times New Roman" charset="0"/>
                        <a:ea typeface="SimSun" charset="0"/>
                        <a:cs typeface="SimSun" charset="0"/>
                      </a:endParaRPr>
                    </a:p>
                  </a:txBody>
                  <a:tcPr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39528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tx1"/>
                          </a:solidFill>
                          <a:effectLst/>
                          <a:latin typeface="Times" charset="0"/>
                          <a:ea typeface="SimSun" charset="0"/>
                          <a:cs typeface="SimSun" charset="0"/>
                        </a:rPr>
                        <a:t>Yerusalem</a:t>
                      </a:r>
                      <a:endParaRPr kumimoji="0" lang="en-GB" altLang="zh-CN" sz="1800" b="0" i="0" u="none" strike="noStrike" cap="none" normalizeH="0" baseline="0">
                        <a:ln>
                          <a:noFill/>
                        </a:ln>
                        <a:solidFill>
                          <a:schemeClr val="tx1"/>
                        </a:solidFill>
                        <a:effectLst/>
                        <a:latin typeface="Times New Roman" charset="0"/>
                        <a:ea typeface="SimSun" charset="0"/>
                        <a:cs typeface="SimSu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4514" name="Rectangle 2"/>
          <p:cNvSpPr>
            <a:spLocks noGrp="1" noChangeArrowheads="1"/>
          </p:cNvSpPr>
          <p:nvPr>
            <p:ph type="title"/>
          </p:nvPr>
        </p:nvSpPr>
        <p:spPr>
          <a:xfrm>
            <a:off x="0" y="0"/>
            <a:ext cx="9429750" cy="762000"/>
          </a:xfrm>
          <a:solidFill>
            <a:schemeClr val="bg2"/>
          </a:solidFill>
        </p:spPr>
        <p:txBody>
          <a:bodyPr/>
          <a:lstStyle/>
          <a:p>
            <a:pPr eaLnBrk="1" hangingPunct="1">
              <a:defRPr/>
            </a:pPr>
            <a:r>
              <a:rPr lang="en-US" sz="2800">
                <a:effectLst>
                  <a:outerShdw blurRad="38100" dist="38100" dir="2700000" algn="tl">
                    <a:srgbClr val="FFFFFF"/>
                  </a:outerShdw>
                </a:effectLst>
                <a:latin typeface="Arial" charset="0"/>
                <a:cs typeface="+mj-cs"/>
              </a:rPr>
              <a:t>Kemarau disebabkan Pengabaian Pembinaan Semula Rumah Tuhan</a:t>
            </a:r>
          </a:p>
        </p:txBody>
      </p:sp>
      <p:sp>
        <p:nvSpPr>
          <p:cNvPr id="80958" name="Text Box 492"/>
          <p:cNvSpPr txBox="1">
            <a:spLocks noChangeArrowheads="1"/>
          </p:cNvSpPr>
          <p:nvPr/>
        </p:nvSpPr>
        <p:spPr bwMode="auto">
          <a:xfrm>
            <a:off x="8502650" y="28575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640</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pPr eaLnBrk="1" hangingPunct="1">
              <a:defRPr/>
            </a:pPr>
            <a:r>
              <a:rPr lang="en-US" sz="4000" b="1" dirty="0" err="1" smtClean="0">
                <a:latin typeface="Lucida Sans" charset="0"/>
                <a:ea typeface="+mj-ea"/>
                <a:cs typeface="Times New Roman" charset="0"/>
              </a:rPr>
              <a:t>Struktur</a:t>
            </a:r>
            <a:r>
              <a:rPr lang="en-US" sz="4000" b="1" dirty="0" smtClean="0">
                <a:latin typeface="Lucida Sans" charset="0"/>
                <a:ea typeface="+mj-ea"/>
                <a:cs typeface="Times New Roman" charset="0"/>
              </a:rPr>
              <a:t> </a:t>
            </a:r>
            <a:r>
              <a:rPr lang="en-US" sz="4000" b="1" dirty="0" err="1" smtClean="0">
                <a:latin typeface="Lucida Sans" charset="0"/>
                <a:ea typeface="+mj-ea"/>
                <a:cs typeface="Times New Roman" charset="0"/>
              </a:rPr>
              <a:t>Keselarian</a:t>
            </a:r>
            <a:endParaRPr lang="en-US" sz="2400" b="1" dirty="0" smtClean="0">
              <a:latin typeface="Lucida Sans" charset="0"/>
              <a:ea typeface="+mj-ea"/>
              <a:cs typeface="Times New Roman" charset="0"/>
            </a:endParaRPr>
          </a:p>
        </p:txBody>
      </p:sp>
      <p:sp>
        <p:nvSpPr>
          <p:cNvPr id="81922" name="Rectangle 1027"/>
          <p:cNvSpPr>
            <a:spLocks noGrp="1" noChangeArrowheads="1"/>
          </p:cNvSpPr>
          <p:nvPr>
            <p:ph type="body" idx="1"/>
          </p:nvPr>
        </p:nvSpPr>
        <p:spPr/>
        <p:txBody>
          <a:bodyPr/>
          <a:lstStyle/>
          <a:p>
            <a:pPr eaLnBrk="1" hangingPunct="1">
              <a:tabLst>
                <a:tab pos="2111375" algn="l"/>
              </a:tabLst>
            </a:pPr>
            <a:r>
              <a:rPr lang="en-US" sz="2400" b="1">
                <a:latin typeface="Lucida Sans" charset="0"/>
                <a:cs typeface="Times New Roman" charset="0"/>
              </a:rPr>
              <a:t>Ramalan-ramalan ini mempunya dua struktur yang selari: ramalan pertama dan ketiga fokus kepada pendakwaan manakala ramalan kedua dan keempat fokus kepada jaminan Tuhan:</a:t>
            </a:r>
            <a:r>
              <a:rPr lang="en-US" sz="1600" b="1">
                <a:latin typeface="Lucida Sans" charset="0"/>
                <a:cs typeface="Times New Roman" charset="0"/>
              </a:rPr>
              <a:t/>
            </a:r>
            <a:br>
              <a:rPr lang="en-US" sz="1600" b="1">
                <a:latin typeface="Lucida Sans" charset="0"/>
                <a:cs typeface="Times New Roman" charset="0"/>
              </a:rPr>
            </a:br>
            <a:endParaRPr lang="en-US" sz="1600" b="1">
              <a:latin typeface="Lucida Sans" charset="0"/>
              <a:cs typeface="Times New Roman" charset="0"/>
            </a:endParaRPr>
          </a:p>
          <a:p>
            <a:pPr eaLnBrk="1" hangingPunct="1">
              <a:buFont typeface="Wingdings" charset="0"/>
              <a:buNone/>
              <a:tabLst>
                <a:tab pos="2111375" algn="l"/>
              </a:tabLst>
            </a:pPr>
            <a:r>
              <a:rPr lang="en-US" sz="2400" b="1">
                <a:latin typeface="Lucida Sans" charset="0"/>
                <a:cs typeface="Times New Roman" charset="0"/>
              </a:rPr>
              <a:t>	Ramalan 1	</a:t>
            </a:r>
            <a:r>
              <a:rPr lang="en-US" sz="2400" b="1">
                <a:solidFill>
                  <a:srgbClr val="FF7C80"/>
                </a:solidFill>
                <a:latin typeface="Lucida Sans" charset="0"/>
                <a:cs typeface="Times New Roman" charset="0"/>
              </a:rPr>
              <a:t>Dakwaan</a:t>
            </a:r>
            <a:r>
              <a:rPr lang="en-US" sz="2400" b="1">
                <a:latin typeface="Lucida Sans" charset="0"/>
                <a:cs typeface="Times New Roman" charset="0"/>
              </a:rPr>
              <a:t>	(1:1-15)</a:t>
            </a:r>
          </a:p>
          <a:p>
            <a:pPr eaLnBrk="1" hangingPunct="1">
              <a:buFont typeface="Wingdings" charset="0"/>
              <a:buNone/>
              <a:tabLst>
                <a:tab pos="2111375" algn="l"/>
              </a:tabLst>
            </a:pPr>
            <a:r>
              <a:rPr lang="en-US" sz="2400" b="1">
                <a:latin typeface="Lucida Sans" charset="0"/>
                <a:cs typeface="Times New Roman" charset="0"/>
              </a:rPr>
              <a:t>	Ramalan 2	Jaminan	(2:1-9)</a:t>
            </a:r>
          </a:p>
          <a:p>
            <a:pPr eaLnBrk="1" hangingPunct="1">
              <a:buFont typeface="Wingdings" charset="0"/>
              <a:buNone/>
              <a:tabLst>
                <a:tab pos="2111375" algn="l"/>
              </a:tabLst>
            </a:pPr>
            <a:r>
              <a:rPr lang="en-US" sz="2400" b="1">
                <a:latin typeface="Lucida Sans" charset="0"/>
                <a:cs typeface="Times New Roman" charset="0"/>
              </a:rPr>
              <a:t>	Ramalan 3	</a:t>
            </a:r>
            <a:r>
              <a:rPr lang="en-US" sz="2400" b="1">
                <a:solidFill>
                  <a:srgbClr val="FF7C80"/>
                </a:solidFill>
                <a:latin typeface="Lucida Sans" charset="0"/>
                <a:cs typeface="Times New Roman" charset="0"/>
              </a:rPr>
              <a:t>Dakwaan</a:t>
            </a:r>
            <a:r>
              <a:rPr lang="en-US" sz="2400" b="1">
                <a:latin typeface="Lucida Sans" charset="0"/>
                <a:cs typeface="Times New Roman" charset="0"/>
              </a:rPr>
              <a:t>	(2:10-19)</a:t>
            </a:r>
          </a:p>
          <a:p>
            <a:pPr eaLnBrk="1" hangingPunct="1">
              <a:buFont typeface="Wingdings" charset="0"/>
              <a:buNone/>
              <a:tabLst>
                <a:tab pos="2111375" algn="l"/>
              </a:tabLst>
            </a:pPr>
            <a:r>
              <a:rPr lang="en-US" sz="2400" b="1">
                <a:latin typeface="Lucida Sans" charset="0"/>
                <a:cs typeface="Times New Roman" charset="0"/>
              </a:rPr>
              <a:t>	Ramalan 4	Jaminan 	(2:20-23)</a:t>
            </a:r>
            <a:br>
              <a:rPr lang="en-US" sz="2400" b="1">
                <a:latin typeface="Lucida Sans" charset="0"/>
                <a:cs typeface="Times New Roman" charset="0"/>
              </a:rPr>
            </a:br>
            <a:r>
              <a:rPr lang="en-US" sz="1600" b="1">
                <a:latin typeface="Lucida Sans" charset="0"/>
                <a:cs typeface="Times New Roman" charset="0"/>
              </a:rPr>
              <a:t> </a:t>
            </a:r>
            <a:br>
              <a:rPr lang="en-US" sz="1600" b="1">
                <a:latin typeface="Lucida Sans" charset="0"/>
                <a:cs typeface="Times New Roman" charset="0"/>
              </a:rPr>
            </a:br>
            <a:endParaRPr lang="en-US" sz="1600" b="1">
              <a:latin typeface="Lucida Sans" charset="0"/>
              <a:cs typeface="Times New Roman" charset="0"/>
            </a:endParaRPr>
          </a:p>
        </p:txBody>
      </p:sp>
      <p:sp>
        <p:nvSpPr>
          <p:cNvPr id="81923" name="Text Box 1028"/>
          <p:cNvSpPr txBox="1">
            <a:spLocks noChangeArrowheads="1"/>
          </p:cNvSpPr>
          <p:nvPr/>
        </p:nvSpPr>
        <p:spPr bwMode="auto">
          <a:xfrm>
            <a:off x="8458200" y="87313"/>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642</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algn="ctr"/>
            <a:endParaRPr lang="en-US"/>
          </a:p>
        </p:txBody>
      </p:sp>
      <p:sp>
        <p:nvSpPr>
          <p:cNvPr id="140291" name="Text Box 3"/>
          <p:cNvSpPr txBox="1">
            <a:spLocks noChangeArrowheads="1"/>
          </p:cNvSpPr>
          <p:nvPr/>
        </p:nvSpPr>
        <p:spPr bwMode="auto">
          <a:xfrm rot="21600000">
            <a:off x="5410200" y="6202363"/>
            <a:ext cx="4194175" cy="579437"/>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200" b="1">
                <a:ea typeface="+mn-ea"/>
                <a:cs typeface="+mn-cs"/>
              </a:rPr>
              <a:t>Ezra 4:23-24 (NIV)</a:t>
            </a:r>
          </a:p>
        </p:txBody>
      </p:sp>
      <p:sp>
        <p:nvSpPr>
          <p:cNvPr id="82947" name="Text Box 4"/>
          <p:cNvSpPr txBox="1">
            <a:spLocks noChangeArrowheads="1"/>
          </p:cNvSpPr>
          <p:nvPr/>
        </p:nvSpPr>
        <p:spPr bwMode="auto">
          <a:xfrm>
            <a:off x="381000" y="152400"/>
            <a:ext cx="8305800" cy="63706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3400" b="1" i="1"/>
              <a:t>536 SM: (23) Maka setelah salinan surat raja Artahsasta dibacakan kepada Rehum, dan Simsai, panitera, serta rakan-rakan mereka, berangkatlah mereka dengan segera ke Yerusalem mendapatkan orang-orang Yahudi, dan dengan kekerasan mereka memaksa orang-orang itu menghentikan pekerjaan Pada waktu itu terhentilah pekerjaan membangun rumah Allah yang di Yerusalem, dan tetap terhenti sampai tahun yang kedua zaman pemerintahan Darius, raja negeri Persia. [520 SM]. </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143000" y="609600"/>
            <a:ext cx="7772400" cy="609600"/>
          </a:xfrm>
        </p:spPr>
        <p:txBody>
          <a:bodyPr/>
          <a:lstStyle/>
          <a:p>
            <a:pPr eaLnBrk="1" hangingPunct="1"/>
            <a:r>
              <a:rPr lang="en-US" b="1">
                <a:latin typeface="Matisse ITC" charset="0"/>
                <a:cs typeface="Times New Roman" charset="0"/>
              </a:rPr>
              <a:t>pengarang</a:t>
            </a:r>
          </a:p>
        </p:txBody>
      </p:sp>
      <p:sp>
        <p:nvSpPr>
          <p:cNvPr id="174083" name="Rectangle 3"/>
          <p:cNvSpPr>
            <a:spLocks noGrp="1" noChangeArrowheads="1"/>
          </p:cNvSpPr>
          <p:nvPr>
            <p:ph type="body" idx="1"/>
          </p:nvPr>
        </p:nvSpPr>
        <p:spPr>
          <a:xfrm>
            <a:off x="1169988" y="2174875"/>
            <a:ext cx="7772400" cy="3581400"/>
          </a:xfrm>
        </p:spPr>
        <p:txBody>
          <a:bodyPr/>
          <a:lstStyle/>
          <a:p>
            <a:pPr eaLnBrk="1" hangingPunct="1">
              <a:lnSpc>
                <a:spcPct val="90000"/>
              </a:lnSpc>
              <a:buFont typeface="Wingdings" charset="2"/>
              <a:buChar char="n"/>
              <a:defRPr/>
            </a:pPr>
            <a:r>
              <a:rPr lang="en-US" sz="2800" b="1" dirty="0" err="1" smtClean="0">
                <a:latin typeface="Lucida Sans" charset="0"/>
                <a:ea typeface="+mn-ea"/>
                <a:cs typeface="Times New Roman" charset="0"/>
              </a:rPr>
              <a:t>Hagai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hanya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dikenali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dari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buku</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ini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dan</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dua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rujukan</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dari</a:t>
            </a:r>
            <a:r>
              <a:rPr lang="en-US" sz="2800" b="1" dirty="0" smtClean="0">
                <a:latin typeface="Lucida Sans" charset="0"/>
                <a:ea typeface="+mn-ea"/>
                <a:cs typeface="Times New Roman" charset="0"/>
              </a:rPr>
              <a:t> Ezra (5:1; 6:14).</a:t>
            </a:r>
          </a:p>
          <a:p>
            <a:pPr eaLnBrk="1" hangingPunct="1">
              <a:lnSpc>
                <a:spcPct val="90000"/>
              </a:lnSpc>
              <a:buFont typeface="Wingdings" charset="2"/>
              <a:buNone/>
              <a:defRPr/>
            </a:pPr>
            <a:endParaRPr lang="en-US" sz="2800" b="1" dirty="0" smtClean="0">
              <a:latin typeface="Lucida Sans" charset="0"/>
              <a:ea typeface="+mn-ea"/>
              <a:cs typeface="Times New Roman" charset="0"/>
            </a:endParaRPr>
          </a:p>
          <a:p>
            <a:pPr eaLnBrk="1" hangingPunct="1">
              <a:lnSpc>
                <a:spcPct val="90000"/>
              </a:lnSpc>
              <a:buFont typeface="Wingdings" charset="2"/>
              <a:buChar char="n"/>
              <a:defRPr/>
            </a:pPr>
            <a:r>
              <a:rPr lang="en-US" sz="2800" b="1" dirty="0" err="1" smtClean="0">
                <a:latin typeface="Lucida Sans" charset="0"/>
                <a:ea typeface="+mn-ea"/>
                <a:cs typeface="Times New Roman" charset="0"/>
              </a:rPr>
              <a:t>Pengarang</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biasanya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menggunakan</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kata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ganti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nama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ketiga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dalam</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penulisan</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kuno</a:t>
            </a:r>
            <a:r>
              <a:rPr lang="en-US" sz="2800" b="1" dirty="0" smtClean="0">
                <a:latin typeface="Lucida Sans" charset="0"/>
                <a:ea typeface="+mn-ea"/>
                <a:cs typeface="Times New Roman" charset="0"/>
              </a:rPr>
              <a:t> (e.g., Musa, </a:t>
            </a:r>
            <a:r>
              <a:rPr lang="en-US" sz="2800" b="1" dirty="0" err="1" smtClean="0">
                <a:latin typeface="Lucida Sans" charset="0"/>
                <a:ea typeface="+mn-ea"/>
                <a:cs typeface="Times New Roman" charset="0"/>
              </a:rPr>
              <a:t>Yunus</a:t>
            </a:r>
            <a:r>
              <a:rPr lang="en-US" sz="2800" b="1" dirty="0" smtClean="0">
                <a:latin typeface="Lucida Sans" charset="0"/>
                <a:ea typeface="+mn-ea"/>
                <a:cs typeface="Times New Roman" charset="0"/>
              </a:rPr>
              <a:t>, etc.).</a:t>
            </a:r>
            <a:br>
              <a:rPr lang="en-US" sz="2800" b="1" dirty="0" smtClean="0">
                <a:latin typeface="Lucida Sans" charset="0"/>
                <a:ea typeface="+mn-ea"/>
                <a:cs typeface="Times New Roman" charset="0"/>
              </a:rPr>
            </a:br>
            <a:endParaRPr lang="en-US" sz="2800" b="1" dirty="0" smtClean="0">
              <a:latin typeface="Lucida Sans" charset="0"/>
              <a:ea typeface="+mn-ea"/>
              <a:cs typeface="Times New Roman" charset="0"/>
            </a:endParaRPr>
          </a:p>
          <a:p>
            <a:pPr eaLnBrk="1" hangingPunct="1">
              <a:lnSpc>
                <a:spcPct val="90000"/>
              </a:lnSpc>
              <a:buFont typeface="Wingdings" charset="2"/>
              <a:buChar char="n"/>
              <a:defRPr/>
            </a:pPr>
            <a:r>
              <a:rPr lang="en-US" sz="2800" b="1" dirty="0" err="1" smtClean="0">
                <a:latin typeface="Lucida Sans" charset="0"/>
                <a:ea typeface="+mn-ea"/>
                <a:cs typeface="Times New Roman" charset="0"/>
              </a:rPr>
              <a:t>Nama</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Hagai</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muncul</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sebanyak</a:t>
            </a:r>
            <a:r>
              <a:rPr lang="en-US" sz="2800" b="1" dirty="0" smtClean="0">
                <a:latin typeface="Lucida Sans" charset="0"/>
                <a:ea typeface="+mn-ea"/>
                <a:cs typeface="Times New Roman" charset="0"/>
              </a:rPr>
              <a:t> </a:t>
            </a:r>
            <a:r>
              <a:rPr lang="en-US" sz="2800" b="1" dirty="0" err="1" smtClean="0">
                <a:latin typeface="Lucida Sans" charset="0"/>
                <a:ea typeface="+mn-ea"/>
                <a:cs typeface="Times New Roman" charset="0"/>
              </a:rPr>
              <a:t>sembilan</a:t>
            </a:r>
            <a:r>
              <a:rPr lang="en-US" sz="2800" b="1" dirty="0" smtClean="0">
                <a:latin typeface="Lucida Sans" charset="0"/>
                <a:ea typeface="+mn-ea"/>
                <a:cs typeface="Times New Roman" charset="0"/>
              </a:rPr>
              <a:t> kali (1:1, 3, 12-13; 2:1, 10, 13-14, 20).</a:t>
            </a:r>
            <a:endParaRPr lang="en-GB" sz="2800" b="1" dirty="0" smtClean="0">
              <a:latin typeface="Lucida Sans" charset="0"/>
              <a:ea typeface="+mn-ea"/>
              <a:cs typeface="Times New Roman" charset="0"/>
            </a:endParaRPr>
          </a:p>
        </p:txBody>
      </p:sp>
      <p:sp>
        <p:nvSpPr>
          <p:cNvPr id="65539" name="Rectangle 4"/>
          <p:cNvSpPr>
            <a:spLocks noChangeArrowheads="1"/>
          </p:cNvSpPr>
          <p:nvPr/>
        </p:nvSpPr>
        <p:spPr bwMode="auto">
          <a:xfrm>
            <a:off x="1214438" y="1285875"/>
            <a:ext cx="80724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r>
              <a:rPr lang="en-US" sz="2800">
                <a:solidFill>
                  <a:schemeClr val="tx2"/>
                </a:solidFill>
                <a:latin typeface="Lucida Sans" charset="0"/>
                <a:cs typeface="Times New Roman" charset="0"/>
              </a:rPr>
              <a:t> </a:t>
            </a:r>
            <a:r>
              <a:rPr lang="en-US" sz="2800" u="sng">
                <a:solidFill>
                  <a:schemeClr val="tx2"/>
                </a:solidFill>
                <a:latin typeface="Arial Black" charset="0"/>
                <a:cs typeface="Times New Roman" charset="0"/>
              </a:rPr>
              <a:t>Hujah-hujah Menyokong Hagai sebagai Pengarang:</a:t>
            </a:r>
          </a:p>
        </p:txBody>
      </p:sp>
      <p:sp>
        <p:nvSpPr>
          <p:cNvPr id="65540" name="Text Box 5"/>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endParaRPr lang="en-US" sz="2000" b="1"/>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p:spPr>
        <p:txBody>
          <a:bodyPr wrap="none" anchor="ctr"/>
          <a:lstStyle/>
          <a:p>
            <a:pPr algn="ctr">
              <a:defRPr/>
            </a:pPr>
            <a:endParaRPr lang="en-US" sz="3200" b="1">
              <a:effectLst>
                <a:outerShdw blurRad="38100" dist="38100" dir="2700000" algn="tl">
                  <a:srgbClr val="000000"/>
                </a:outerShdw>
              </a:effectLst>
              <a:ea typeface="+mn-ea"/>
              <a:cs typeface="+mn-cs"/>
            </a:endParaRPr>
          </a:p>
        </p:txBody>
      </p:sp>
      <p:sp>
        <p:nvSpPr>
          <p:cNvPr id="141315" name="Text Box 3"/>
          <p:cNvSpPr txBox="1">
            <a:spLocks noChangeArrowheads="1"/>
          </p:cNvSpPr>
          <p:nvPr/>
        </p:nvSpPr>
        <p:spPr bwMode="auto">
          <a:xfrm>
            <a:off x="1428750" y="357188"/>
            <a:ext cx="6467475" cy="7080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err="1">
                <a:ea typeface="+mn-ea"/>
                <a:cs typeface="+mn-cs"/>
              </a:rPr>
              <a:t>Tarikh-tarikh</a:t>
            </a:r>
            <a:r>
              <a:rPr lang="en-US" sz="4000" b="1" dirty="0">
                <a:ea typeface="+mn-ea"/>
                <a:cs typeface="+mn-cs"/>
              </a:rPr>
              <a:t> </a:t>
            </a:r>
            <a:r>
              <a:rPr lang="en-US" sz="4000" b="1" dirty="0" err="1">
                <a:ea typeface="+mn-ea"/>
                <a:cs typeface="+mn-cs"/>
              </a:rPr>
              <a:t>dalam</a:t>
            </a:r>
            <a:r>
              <a:rPr lang="en-US" sz="4000" b="1" dirty="0">
                <a:ea typeface="+mn-ea"/>
                <a:cs typeface="+mn-cs"/>
              </a:rPr>
              <a:t> </a:t>
            </a:r>
            <a:r>
              <a:rPr lang="en-US" sz="4000" b="1" dirty="0" err="1">
                <a:ea typeface="+mn-ea"/>
                <a:cs typeface="+mn-cs"/>
              </a:rPr>
              <a:t>Hagai</a:t>
            </a:r>
            <a:endParaRPr lang="en-US" sz="4000" b="1" dirty="0">
              <a:ea typeface="+mn-ea"/>
              <a:cs typeface="+mn-cs"/>
            </a:endParaRPr>
          </a:p>
        </p:txBody>
      </p:sp>
      <p:grpSp>
        <p:nvGrpSpPr>
          <p:cNvPr id="83971" name="Group 4"/>
          <p:cNvGrpSpPr>
            <a:grpSpLocks/>
          </p:cNvGrpSpPr>
          <p:nvPr/>
        </p:nvGrpSpPr>
        <p:grpSpPr bwMode="auto">
          <a:xfrm>
            <a:off x="609600" y="4235450"/>
            <a:ext cx="8153400" cy="1484313"/>
            <a:chOff x="432" y="1948"/>
            <a:chExt cx="5136" cy="935"/>
          </a:xfrm>
        </p:grpSpPr>
        <p:sp>
          <p:nvSpPr>
            <p:cNvPr id="141317" name="Line 5"/>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18" name="Text Box 6"/>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41319" name="Line 7"/>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0" name="Text Box 8"/>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41321" name="Line 9"/>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2" name="Text Box 10"/>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41323" name="Line 11"/>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4" name="Text Box 12"/>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41325" name="Line 13"/>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6" name="Text Box 14"/>
            <p:cNvSpPr txBox="1">
              <a:spLocks noChangeArrowheads="1"/>
            </p:cNvSpPr>
            <p:nvPr/>
          </p:nvSpPr>
          <p:spPr bwMode="auto">
            <a:xfrm>
              <a:off x="933" y="2476"/>
              <a:ext cx="825"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41327" name="Line 15"/>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1328" name="Line 16"/>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41330" name="AutoShape 18"/>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tx1"/>
            </a:outerShdw>
          </a:effectLst>
        </p:spPr>
        <p:txBody>
          <a:bodyPr wrap="none" anchor="ctr"/>
          <a:lstStyle/>
          <a:p>
            <a:pPr>
              <a:defRPr/>
            </a:pPr>
            <a:endParaRPr lang="en-SG">
              <a:ea typeface="+mn-ea"/>
              <a:cs typeface="+mn-cs"/>
            </a:endParaRPr>
          </a:p>
        </p:txBody>
      </p:sp>
      <p:sp>
        <p:nvSpPr>
          <p:cNvPr id="141331" name="Text Box 19"/>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1:2</a:t>
            </a:r>
          </a:p>
        </p:txBody>
      </p:sp>
      <p:sp>
        <p:nvSpPr>
          <p:cNvPr id="141332" name="Text Box 20"/>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t>
            </a:r>
            <a:r>
              <a:rPr lang="en-US" sz="3600" b="1">
                <a:latin typeface="Lucida Sans" charset="0"/>
                <a:cs typeface="Times New Roman" charset="0"/>
              </a:rPr>
              <a:t>Ramalan 1: Dakwaan</a:t>
            </a:r>
          </a:p>
        </p:txBody>
      </p:sp>
      <p:sp>
        <p:nvSpPr>
          <p:cNvPr id="84994" name="Rectangle 3"/>
          <p:cNvSpPr>
            <a:spLocks noGrp="1" noChangeArrowheads="1"/>
          </p:cNvSpPr>
          <p:nvPr>
            <p:ph type="body" idx="1"/>
          </p:nvPr>
        </p:nvSpPr>
        <p:spPr>
          <a:xfrm>
            <a:off x="500063" y="1428750"/>
            <a:ext cx="7958137" cy="5000625"/>
          </a:xfrm>
        </p:spPr>
        <p:txBody>
          <a:bodyPr/>
          <a:lstStyle/>
          <a:p>
            <a:pPr eaLnBrk="1" hangingPunct="1">
              <a:lnSpc>
                <a:spcPct val="90000"/>
              </a:lnSpc>
            </a:pPr>
            <a:endParaRPr lang="en-US" sz="2800" b="1">
              <a:latin typeface="Lucida Sans" charset="0"/>
              <a:cs typeface="Times New Roman" charset="0"/>
            </a:endParaRPr>
          </a:p>
          <a:p>
            <a:pPr eaLnBrk="1" hangingPunct="1">
              <a:lnSpc>
                <a:spcPct val="90000"/>
              </a:lnSpc>
            </a:pPr>
            <a:r>
              <a:rPr lang="en-US" sz="2800" b="1">
                <a:latin typeface="Lucida Sans" charset="0"/>
                <a:cs typeface="Times New Roman" charset="0"/>
              </a:rPr>
              <a:t>Masalah: Keutamaan yang salah (1:2-5)</a:t>
            </a:r>
          </a:p>
          <a:p>
            <a:pPr eaLnBrk="1" hangingPunct="1">
              <a:lnSpc>
                <a:spcPct val="90000"/>
              </a:lnSpc>
            </a:pPr>
            <a:r>
              <a:rPr lang="en-US" sz="2800" b="1" u="sng">
                <a:latin typeface="Lucida Sans" charset="0"/>
                <a:cs typeface="Times New Roman" charset="0"/>
              </a:rPr>
              <a:t>Akibat</a:t>
            </a:r>
            <a:r>
              <a:rPr lang="en-US" sz="2800" b="1">
                <a:latin typeface="Lucida Sans" charset="0"/>
                <a:cs typeface="Times New Roman" charset="0"/>
              </a:rPr>
              <a:t>: Inflasi ekonomi dan ketidakpuasan hidup (1:6-7)</a:t>
            </a:r>
          </a:p>
          <a:p>
            <a:pPr eaLnBrk="1" hangingPunct="1">
              <a:lnSpc>
                <a:spcPct val="90000"/>
              </a:lnSpc>
            </a:pPr>
            <a:r>
              <a:rPr lang="en-US" sz="2800" b="1" u="sng">
                <a:latin typeface="Lucida Sans" charset="0"/>
                <a:cs typeface="Times New Roman" charset="0"/>
              </a:rPr>
              <a:t>Perintah</a:t>
            </a:r>
            <a:r>
              <a:rPr lang="en-US" sz="2800" b="1">
                <a:latin typeface="Lucida Sans" charset="0"/>
                <a:cs typeface="Times New Roman" charset="0"/>
              </a:rPr>
              <a:t>: membina semula rumah Tuhan (1:8)</a:t>
            </a:r>
          </a:p>
          <a:p>
            <a:pPr eaLnBrk="1" hangingPunct="1">
              <a:lnSpc>
                <a:spcPct val="90000"/>
              </a:lnSpc>
            </a:pPr>
            <a:r>
              <a:rPr lang="en-US" sz="2800" b="1" u="sng">
                <a:latin typeface="Lucida Sans" charset="0"/>
                <a:cs typeface="Times New Roman" charset="0"/>
              </a:rPr>
              <a:t>Ulasan Analisis </a:t>
            </a:r>
            <a:r>
              <a:rPr lang="en-US" sz="2800" b="1">
                <a:latin typeface="Lucida Sans" charset="0"/>
                <a:cs typeface="Times New Roman" charset="0"/>
              </a:rPr>
              <a:t>(1:9-11)</a:t>
            </a:r>
          </a:p>
          <a:p>
            <a:pPr eaLnBrk="1" hangingPunct="1">
              <a:lnSpc>
                <a:spcPct val="90000"/>
              </a:lnSpc>
            </a:pPr>
            <a:r>
              <a:rPr lang="en-US" sz="2800" b="1" u="sng">
                <a:latin typeface="Lucida Sans" charset="0"/>
                <a:cs typeface="Times New Roman" charset="0"/>
              </a:rPr>
              <a:t>Sambutan</a:t>
            </a:r>
            <a:r>
              <a:rPr lang="en-US" sz="2800" b="1">
                <a:latin typeface="Lucida Sans" charset="0"/>
                <a:cs typeface="Times New Roman" charset="0"/>
              </a:rPr>
              <a:t>: Ketua-ketua dan orang-orang telah mematuhi pesanan Tuhan dengan memulakan kerja-kerja pembinaan semula rumah Tuhan (1:12-15)</a:t>
            </a:r>
            <a:endParaRPr lang="en-GB" sz="2800" b="1">
              <a:latin typeface="Lucida Sans" charset="0"/>
              <a:cs typeface="Times New Roman" charset="0"/>
            </a:endParaRPr>
          </a:p>
        </p:txBody>
      </p:sp>
      <p:sp>
        <p:nvSpPr>
          <p:cNvPr id="84995" name="Text Box 5"/>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642</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42339" name="Text Box 3"/>
          <p:cNvSpPr txBox="1">
            <a:spLocks noChangeArrowheads="1"/>
          </p:cNvSpPr>
          <p:nvPr/>
        </p:nvSpPr>
        <p:spPr bwMode="auto">
          <a:xfrm rot="17055432">
            <a:off x="-146050" y="279717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42340" name="Text Box 4"/>
          <p:cNvSpPr txBox="1">
            <a:spLocks noChangeArrowheads="1"/>
          </p:cNvSpPr>
          <p:nvPr/>
        </p:nvSpPr>
        <p:spPr bwMode="auto">
          <a:xfrm rot="-5400000">
            <a:off x="-1516063" y="1608138"/>
            <a:ext cx="394652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err="1">
                <a:ea typeface="+mn-ea"/>
                <a:cs typeface="+mn-cs"/>
              </a:rPr>
              <a:t>Hagai</a:t>
            </a:r>
            <a:endParaRPr lang="en-US" sz="4400" b="1" dirty="0">
              <a:ea typeface="+mn-ea"/>
              <a:cs typeface="+mn-cs"/>
            </a:endParaRPr>
          </a:p>
        </p:txBody>
      </p:sp>
      <p:sp>
        <p:nvSpPr>
          <p:cNvPr id="142341" name="Text Box 5"/>
          <p:cNvSpPr txBox="1">
            <a:spLocks noChangeArrowheads="1"/>
          </p:cNvSpPr>
          <p:nvPr/>
        </p:nvSpPr>
        <p:spPr bwMode="auto">
          <a:xfrm>
            <a:off x="685800" y="5105400"/>
            <a:ext cx="6600825"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Kerja-kerja</a:t>
            </a:r>
            <a:r>
              <a:rPr lang="en-US" sz="3600" b="1" dirty="0">
                <a:ea typeface="+mn-ea"/>
                <a:cs typeface="+mn-cs"/>
              </a:rPr>
              <a:t> </a:t>
            </a:r>
            <a:r>
              <a:rPr lang="en-US" sz="3600" b="1" dirty="0" err="1">
                <a:ea typeface="+mn-ea"/>
                <a:cs typeface="+mn-cs"/>
              </a:rPr>
              <a:t>Pembinaan</a:t>
            </a:r>
            <a:endParaRPr lang="en-US" sz="3600" b="1" dirty="0">
              <a:ea typeface="+mn-ea"/>
              <a:cs typeface="+mn-cs"/>
            </a:endParaRPr>
          </a:p>
        </p:txBody>
      </p:sp>
      <p:grpSp>
        <p:nvGrpSpPr>
          <p:cNvPr id="86021" name="Group 6"/>
          <p:cNvGrpSpPr>
            <a:grpSpLocks/>
          </p:cNvGrpSpPr>
          <p:nvPr/>
        </p:nvGrpSpPr>
        <p:grpSpPr bwMode="auto">
          <a:xfrm>
            <a:off x="4343400" y="5029200"/>
            <a:ext cx="76200" cy="762000"/>
            <a:chOff x="3360" y="240"/>
            <a:chExt cx="48" cy="672"/>
          </a:xfrm>
        </p:grpSpPr>
        <p:grpSp>
          <p:nvGrpSpPr>
            <p:cNvPr id="86040" name="Group 7"/>
            <p:cNvGrpSpPr>
              <a:grpSpLocks/>
            </p:cNvGrpSpPr>
            <p:nvPr/>
          </p:nvGrpSpPr>
          <p:grpSpPr bwMode="auto">
            <a:xfrm flipH="1">
              <a:off x="3360" y="240"/>
              <a:ext cx="48" cy="336"/>
              <a:chOff x="2016" y="3120"/>
              <a:chExt cx="0" cy="864"/>
            </a:xfrm>
          </p:grpSpPr>
          <p:sp>
            <p:nvSpPr>
              <p:cNvPr id="142344" name="Line 8"/>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45" name="Line 9"/>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42346" name="Line 10"/>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42347" name="Line 11"/>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48" name="Text Box 12"/>
          <p:cNvSpPr txBox="1">
            <a:spLocks noChangeArrowheads="1"/>
          </p:cNvSpPr>
          <p:nvPr/>
        </p:nvSpPr>
        <p:spPr bwMode="auto">
          <a:xfrm rot="16200000">
            <a:off x="7356475" y="520065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42349" name="Line 13"/>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0" name="Line 14"/>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1" name="Line 15"/>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2" name="Line 16"/>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3" name="Line 17"/>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4" name="Line 18"/>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5" name="Line 19"/>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6" name="Line 20"/>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7" name="Rectangle 2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42358" name="Line 2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59" name="Text Box 2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42360" name="Rectangle 24"/>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42361" name="Line 25"/>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62" name="Line 26"/>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42363" name="Rectangle 27"/>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42364" name="Text Box 28"/>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0" y="0"/>
            <a:ext cx="9144000" cy="6858000"/>
          </a:xfrm>
          <a:prstGeom prst="rect">
            <a:avLst/>
          </a:prstGeom>
          <a:gradFill rotWithShape="1">
            <a:gsLst>
              <a:gs pos="0">
                <a:srgbClr val="99CC00"/>
              </a:gs>
              <a:gs pos="100000">
                <a:srgbClr val="CC99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7042" name="Picture 3" descr="Mosaic Tabernacle "/>
          <p:cNvPicPr>
            <a:picLocks noChangeAspect="1" noChangeArrowheads="1"/>
          </p:cNvPicPr>
          <p:nvPr/>
        </p:nvPicPr>
        <p:blipFill>
          <a:blip r:embed="rId2">
            <a:extLst>
              <a:ext uri="{28A0092B-C50C-407E-A947-70E740481C1C}">
                <a14:useLocalDpi xmlns:a14="http://schemas.microsoft.com/office/drawing/2010/main" val="0"/>
              </a:ext>
            </a:extLst>
          </a:blip>
          <a:srcRect l="22223" t="17778" r="12222" b="18518"/>
          <a:stretch>
            <a:fillRect/>
          </a:stretch>
        </p:blipFill>
        <p:spPr bwMode="auto">
          <a:xfrm>
            <a:off x="1295400" y="1069975"/>
            <a:ext cx="64770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Text Box 4"/>
          <p:cNvSpPr txBox="1">
            <a:spLocks noChangeArrowheads="1"/>
          </p:cNvSpPr>
          <p:nvPr/>
        </p:nvSpPr>
        <p:spPr bwMode="auto">
          <a:xfrm>
            <a:off x="990600" y="5715000"/>
            <a:ext cx="6096000"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Kemah </a:t>
            </a:r>
            <a:r>
              <a:rPr lang="en-US" sz="3600" b="1" dirty="0" err="1">
                <a:ea typeface="+mn-ea"/>
                <a:cs typeface="+mn-cs"/>
              </a:rPr>
              <a:t>Suci</a:t>
            </a:r>
            <a:r>
              <a:rPr lang="en-US" sz="3600" b="1" dirty="0">
                <a:ea typeface="+mn-ea"/>
                <a:cs typeface="+mn-cs"/>
              </a:rPr>
              <a:t> - Musa</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0" y="0"/>
            <a:ext cx="9144000" cy="6858000"/>
          </a:xfrm>
          <a:prstGeom prst="rect">
            <a:avLst/>
          </a:prstGeom>
          <a:gradFill rotWithShape="1">
            <a:gsLst>
              <a:gs pos="0">
                <a:srgbClr val="339933"/>
              </a:gs>
              <a:gs pos="100000">
                <a:srgbClr val="0066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8066" name="Picture 3" descr="jerusalem-cityofdavi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9038"/>
            <a:ext cx="91440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Oval 4"/>
          <p:cNvSpPr>
            <a:spLocks noChangeArrowheads="1"/>
          </p:cNvSpPr>
          <p:nvPr/>
        </p:nvSpPr>
        <p:spPr bwMode="auto">
          <a:xfrm>
            <a:off x="7924800" y="1371600"/>
            <a:ext cx="1219200" cy="1066800"/>
          </a:xfrm>
          <a:prstGeom prst="ellipse">
            <a:avLst/>
          </a:prstGeom>
          <a:noFill/>
          <a:ln w="57150">
            <a:solidFill>
              <a:srgbClr val="FFFF00"/>
            </a:solidFill>
            <a:round/>
            <a:headEnd/>
            <a:tailEnd/>
          </a:ln>
          <a:effectLst>
            <a:outerShdw dist="35921" dir="2700000" algn="ctr" rotWithShape="0">
              <a:schemeClr val="tx1"/>
            </a:outerShdw>
          </a:effectLst>
        </p:spPr>
        <p:txBody>
          <a:bodyPr wrap="none" anchor="ctr"/>
          <a:lstStyle/>
          <a:p>
            <a:pPr>
              <a:defRPr/>
            </a:pPr>
            <a:endParaRPr lang="en-SG">
              <a:ea typeface="+mn-ea"/>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89"/>
          <p:cNvSpPr>
            <a:spLocks noChangeArrowheads="1"/>
          </p:cNvSpPr>
          <p:nvPr/>
        </p:nvSpPr>
        <p:spPr bwMode="auto">
          <a:xfrm>
            <a:off x="1066800" y="0"/>
            <a:ext cx="8077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9090" name="Rectangle 2"/>
          <p:cNvSpPr>
            <a:spLocks noGrp="1" noChangeArrowheads="1"/>
          </p:cNvSpPr>
          <p:nvPr>
            <p:ph type="title"/>
          </p:nvPr>
        </p:nvSpPr>
        <p:spPr>
          <a:xfrm rot="16200000">
            <a:off x="-2895600" y="2895600"/>
            <a:ext cx="6858000" cy="1066800"/>
          </a:xfrm>
          <a:solidFill>
            <a:schemeClr val="hlink"/>
          </a:solidFill>
        </p:spPr>
        <p:txBody>
          <a:bodyPr/>
          <a:lstStyle/>
          <a:p>
            <a:pPr eaLnBrk="1" hangingPunct="1">
              <a:defRPr/>
            </a:pPr>
            <a:r>
              <a:rPr lang="en-US">
                <a:solidFill>
                  <a:schemeClr val="tx1"/>
                </a:solidFill>
                <a:latin typeface="Arial" charset="0"/>
                <a:cs typeface="+mj-cs"/>
              </a:rPr>
              <a:t>Kemah-kemah di dalam Alkitab</a:t>
            </a:r>
          </a:p>
        </p:txBody>
      </p:sp>
      <p:graphicFrame>
        <p:nvGraphicFramePr>
          <p:cNvPr id="89179" name="Group 91"/>
          <p:cNvGraphicFramePr>
            <a:graphicFrameLocks noGrp="1"/>
          </p:cNvGraphicFramePr>
          <p:nvPr/>
        </p:nvGraphicFramePr>
        <p:xfrm>
          <a:off x="1143000" y="0"/>
          <a:ext cx="7620000" cy="6915233"/>
        </p:xfrm>
        <a:graphic>
          <a:graphicData uri="http://schemas.openxmlformats.org/drawingml/2006/table">
            <a:tbl>
              <a:tblPr/>
              <a:tblGrid>
                <a:gridCol w="1214438"/>
                <a:gridCol w="1598612"/>
                <a:gridCol w="1758950"/>
                <a:gridCol w="1524000"/>
                <a:gridCol w="1524000"/>
              </a:tblGrid>
              <a:tr h="673069">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charset="0"/>
                        <a:buNone/>
                        <a:tabLst/>
                      </a:pPr>
                      <a:endParaRPr kumimoji="0" lang="en-US" sz="3200" b="0" i="0" u="none" strike="noStrike" cap="none" normalizeH="0" baseline="0">
                        <a:ln>
                          <a:noFill/>
                        </a:ln>
                        <a:solidFill>
                          <a:schemeClr val="tx1"/>
                        </a:solidFill>
                        <a:effectLst/>
                        <a:latin typeface="Times New Roman" charset="0"/>
                        <a:ea typeface="ＭＳ Ｐゴシック"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Sulaiman </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Zerubabel/</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Herodes</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Penderitaan</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rgbClr val="FFFFFF"/>
                          </a:solidFill>
                          <a:effectLst/>
                          <a:latin typeface="Times" charset="0"/>
                          <a:ea typeface="SimSun" charset="0"/>
                          <a:cs typeface="SimSun" charset="0"/>
                        </a:rPr>
                        <a:t>Milenial</a:t>
                      </a:r>
                      <a:endParaRPr kumimoji="0" lang="en-GB" altLang="zh-CN" sz="16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r>
              <a:tr h="4714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Zaman Rumah </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Pertama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Kedua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Ketiga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Keempat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Deskripsi</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1 Raja raja 6–7</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Ezra 3–6</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Dan. 9:27</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Yehezk. 40–43</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69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Haggai Texts</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Haggai 2:3a, 9b</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Haggai 1:4, 8-9; 2:3b</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Hagai 2:7, 9a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7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Pembinaan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966-959 SM</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536-516 SM</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Bahan-bahan dikumpul</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Pada masa hadapan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571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Dinodai oleh</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Orang-orang Israel dan raja-raja musyrik</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Antiokus, Penghurup wang, Pompey, Titus</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Antikristus</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Tiada Sesiapa</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(Zakh. 14:20-21)</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42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Perobohan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586 SM</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AD 70</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Penghujung zaman penderitaan?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Sebelum bumi dan syurga yang baru (Wah. 21:22)</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Kelanjutan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380 tahun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606 tuhan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&lt; 7 tahun?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1000 tahun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85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Pengorbanan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Sebelum Kristus</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Sebelum (diluluskan) dan selepas Kristus (tidak diluluskan)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Selepas Kristus (tidak diluluskan)</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Selepas Kristus (diluluskan)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7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Kemegahan Tuhan</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Mengisinya</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(1 Raja raja 8:10-11)</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Tidak mengisinya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Tidak akan mengisinya</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Akan mengisinya</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(Ezek. 43:1-5)</a:t>
                      </a:r>
                      <a:endParaRPr kumimoji="0" lang="en-GB" altLang="zh-CN" sz="12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175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Tempat Suci</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90’ x 30’ =</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2,700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87.5’ x 175’ = 15,312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14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Ruang Dalam</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150’ x 400’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60,000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175’ x 427.5’ = 74,812.5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14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300" b="0" i="1" u="none" strike="noStrike" cap="none" normalizeH="0" baseline="0">
                          <a:ln>
                            <a:noFill/>
                          </a:ln>
                          <a:solidFill>
                            <a:schemeClr val="tx1"/>
                          </a:solidFill>
                          <a:effectLst/>
                          <a:latin typeface="Times" charset="0"/>
                          <a:ea typeface="SimSun" charset="0"/>
                          <a:cs typeface="SimSun" charset="0"/>
                        </a:rPr>
                        <a:t>Ruang Luar</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300" b="0" i="0" u="none" strike="noStrike" cap="none" normalizeH="0" baseline="0">
                          <a:ln>
                            <a:noFill/>
                          </a:ln>
                          <a:solidFill>
                            <a:schemeClr val="tx1"/>
                          </a:solidFill>
                          <a:effectLst/>
                          <a:latin typeface="Times" charset="0"/>
                          <a:ea typeface="SimSun" charset="0"/>
                          <a:cs typeface="SimSun" charset="0"/>
                        </a:rPr>
                        <a:t>?</a:t>
                      </a:r>
                      <a:endParaRPr kumimoji="0" lang="en-GB" altLang="zh-CN" sz="28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0" i="0" u="none" strike="noStrike" cap="none" normalizeH="0" baseline="0">
                          <a:ln>
                            <a:noFill/>
                          </a:ln>
                          <a:solidFill>
                            <a:schemeClr val="tx1"/>
                          </a:solidFill>
                          <a:effectLst/>
                          <a:latin typeface="Times" charset="0"/>
                          <a:ea typeface="SimSun" charset="0"/>
                          <a:cs typeface="SimSun" charset="0"/>
                        </a:rPr>
                        <a:t>875’ x 875’ = 765,625 kaki persegi</a:t>
                      </a:r>
                      <a:endParaRPr kumimoji="0" lang="en-GB" altLang="zh-CN" sz="1100" b="0" i="0" u="none" strike="noStrike" cap="none" normalizeH="0" baseline="0">
                        <a:ln>
                          <a:noFill/>
                        </a:ln>
                        <a:solidFill>
                          <a:schemeClr val="tx1"/>
                        </a:solidFill>
                        <a:effectLst/>
                        <a:latin typeface="Times New Roman" charset="0"/>
                        <a:ea typeface="SimSun" charset="0"/>
                        <a:cs typeface="SimSun" charset="0"/>
                      </a:endParaRPr>
                    </a:p>
                  </a:txBody>
                  <a:tcPr marT="45718" marB="45718"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177" name="Text Box 90"/>
          <p:cNvSpPr txBox="1">
            <a:spLocks noChangeArrowheads="1"/>
          </p:cNvSpPr>
          <p:nvPr/>
        </p:nvSpPr>
        <p:spPr bwMode="auto">
          <a:xfrm>
            <a:off x="8655050" y="0"/>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t>644</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2">
            <a:extLst>
              <a:ext uri="{28A0092B-C50C-407E-A947-70E740481C1C}">
                <a14:useLocalDpi xmlns:a14="http://schemas.microsoft.com/office/drawing/2010/main" val="0"/>
              </a:ext>
            </a:extLst>
          </a:blip>
          <a:srcRect r="642"/>
          <a:stretch>
            <a:fillRect/>
          </a:stretch>
        </p:blipFill>
        <p:spPr bwMode="auto">
          <a:xfrm>
            <a:off x="-47625" y="0"/>
            <a:ext cx="9496425"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 Box 3"/>
          <p:cNvSpPr txBox="1">
            <a:spLocks noChangeArrowheads="1"/>
          </p:cNvSpPr>
          <p:nvPr/>
        </p:nvSpPr>
        <p:spPr bwMode="auto">
          <a:xfrm>
            <a:off x="990600" y="5715000"/>
            <a:ext cx="7439025"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Rumah</a:t>
            </a:r>
            <a:r>
              <a:rPr lang="en-US" sz="3600" b="1" dirty="0">
                <a:ea typeface="+mn-ea"/>
                <a:cs typeface="+mn-cs"/>
              </a:rPr>
              <a:t> </a:t>
            </a:r>
            <a:r>
              <a:rPr lang="en-US" sz="3600" b="1" dirty="0" err="1">
                <a:ea typeface="+mn-ea"/>
                <a:cs typeface="+mn-cs"/>
              </a:rPr>
              <a:t>Tuhan</a:t>
            </a:r>
            <a:r>
              <a:rPr lang="en-US" sz="3600" b="1" dirty="0">
                <a:ea typeface="+mn-ea"/>
                <a:cs typeface="+mn-cs"/>
              </a:rPr>
              <a:t> </a:t>
            </a:r>
            <a:r>
              <a:rPr lang="en-US" sz="3600" b="1" dirty="0" err="1">
                <a:ea typeface="+mn-ea"/>
                <a:cs typeface="+mn-cs"/>
              </a:rPr>
              <a:t>Pertama</a:t>
            </a:r>
            <a:r>
              <a:rPr lang="en-US" sz="3600" b="1" dirty="0">
                <a:ea typeface="+mn-ea"/>
                <a:cs typeface="+mn-cs"/>
              </a:rPr>
              <a:t> - </a:t>
            </a:r>
            <a:r>
              <a:rPr lang="en-US" sz="3600" b="1" dirty="0" err="1">
                <a:ea typeface="+mn-ea"/>
                <a:cs typeface="+mn-cs"/>
              </a:rPr>
              <a:t>Sulaiman</a:t>
            </a:r>
            <a:endParaRPr lang="en-US" sz="3600" b="1" dirty="0">
              <a:ea typeface="+mn-ea"/>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algn="ctr"/>
            <a:endParaRPr lang="en-US"/>
          </a:p>
        </p:txBody>
      </p:sp>
      <p:sp>
        <p:nvSpPr>
          <p:cNvPr id="91138" name="Text Box 3"/>
          <p:cNvSpPr txBox="1">
            <a:spLocks noChangeArrowheads="1"/>
          </p:cNvSpPr>
          <p:nvPr/>
        </p:nvSpPr>
        <p:spPr bwMode="auto">
          <a:xfrm rot="-4544568">
            <a:off x="-146050" y="2798763"/>
            <a:ext cx="3613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t>Celaan 1-11</a:t>
            </a:r>
          </a:p>
        </p:txBody>
      </p:sp>
      <p:sp>
        <p:nvSpPr>
          <p:cNvPr id="91139" name="Text Box 4"/>
          <p:cNvSpPr txBox="1">
            <a:spLocks noChangeArrowheads="1"/>
          </p:cNvSpPr>
          <p:nvPr/>
        </p:nvSpPr>
        <p:spPr bwMode="auto">
          <a:xfrm rot="-4593032">
            <a:off x="813594" y="2766219"/>
            <a:ext cx="36750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t>Sambutan 12-15</a:t>
            </a:r>
          </a:p>
        </p:txBody>
      </p:sp>
      <p:sp>
        <p:nvSpPr>
          <p:cNvPr id="91140" name="Text Box 5"/>
          <p:cNvSpPr txBox="1">
            <a:spLocks noChangeArrowheads="1"/>
          </p:cNvSpPr>
          <p:nvPr/>
        </p:nvSpPr>
        <p:spPr bwMode="auto">
          <a:xfrm rot="-5400000">
            <a:off x="-1515269" y="1608932"/>
            <a:ext cx="39449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400" b="1"/>
              <a:t>Hagai</a:t>
            </a:r>
          </a:p>
        </p:txBody>
      </p:sp>
      <p:sp>
        <p:nvSpPr>
          <p:cNvPr id="91141" name="Text Box 6"/>
          <p:cNvSpPr txBox="1">
            <a:spLocks noChangeArrowheads="1"/>
          </p:cNvSpPr>
          <p:nvPr/>
        </p:nvSpPr>
        <p:spPr bwMode="auto">
          <a:xfrm>
            <a:off x="685800" y="51054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t>Kerja-kerja Pembinaan</a:t>
            </a:r>
          </a:p>
        </p:txBody>
      </p:sp>
      <p:grpSp>
        <p:nvGrpSpPr>
          <p:cNvPr id="91142" name="Group 7"/>
          <p:cNvGrpSpPr>
            <a:grpSpLocks/>
          </p:cNvGrpSpPr>
          <p:nvPr/>
        </p:nvGrpSpPr>
        <p:grpSpPr bwMode="auto">
          <a:xfrm>
            <a:off x="4343400" y="5029200"/>
            <a:ext cx="76200" cy="762000"/>
            <a:chOff x="3360" y="240"/>
            <a:chExt cx="48" cy="672"/>
          </a:xfrm>
        </p:grpSpPr>
        <p:grpSp>
          <p:nvGrpSpPr>
            <p:cNvPr id="91161" name="Group 8"/>
            <p:cNvGrpSpPr>
              <a:grpSpLocks/>
            </p:cNvGrpSpPr>
            <p:nvPr/>
          </p:nvGrpSpPr>
          <p:grpSpPr bwMode="auto">
            <a:xfrm flipH="1">
              <a:off x="3360" y="240"/>
              <a:ext cx="48" cy="336"/>
              <a:chOff x="2016" y="3120"/>
              <a:chExt cx="0" cy="864"/>
            </a:xfrm>
          </p:grpSpPr>
          <p:sp>
            <p:nvSpPr>
              <p:cNvPr id="91163" name="Line 9"/>
              <p:cNvSpPr>
                <a:spLocks noChangeShapeType="1"/>
              </p:cNvSpPr>
              <p:nvPr/>
            </p:nvSpPr>
            <p:spPr bwMode="auto">
              <a:xfrm>
                <a:off x="2016" y="3120"/>
                <a:ext cx="0" cy="43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4" name="Line 10"/>
              <p:cNvSpPr>
                <a:spLocks noChangeShapeType="1"/>
              </p:cNvSpPr>
              <p:nvPr/>
            </p:nvSpPr>
            <p:spPr bwMode="auto">
              <a:xfrm>
                <a:off x="2016" y="3552"/>
                <a:ext cx="0" cy="43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1162" name="Line 11"/>
            <p:cNvSpPr>
              <a:spLocks noChangeShapeType="1"/>
            </p:cNvSpPr>
            <p:nvPr/>
          </p:nvSpPr>
          <p:spPr bwMode="auto">
            <a:xfrm flipV="1">
              <a:off x="3360" y="576"/>
              <a:ext cx="0" cy="33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1143" name="Line 12"/>
          <p:cNvSpPr>
            <a:spLocks noChangeShapeType="1"/>
          </p:cNvSpPr>
          <p:nvPr/>
        </p:nvSpPr>
        <p:spPr bwMode="auto">
          <a:xfrm flipH="1">
            <a:off x="6037263" y="1295400"/>
            <a:ext cx="820737" cy="3730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4" name="Text Box 13"/>
          <p:cNvSpPr txBox="1">
            <a:spLocks noChangeArrowheads="1"/>
          </p:cNvSpPr>
          <p:nvPr/>
        </p:nvSpPr>
        <p:spPr bwMode="auto">
          <a:xfrm rot="-5400000">
            <a:off x="7356475" y="5202238"/>
            <a:ext cx="2171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t>520 S. M.</a:t>
            </a:r>
          </a:p>
        </p:txBody>
      </p:sp>
      <p:sp>
        <p:nvSpPr>
          <p:cNvPr id="91145" name="Line 14"/>
          <p:cNvSpPr>
            <a:spLocks noChangeShapeType="1"/>
          </p:cNvSpPr>
          <p:nvPr/>
        </p:nvSpPr>
        <p:spPr bwMode="auto">
          <a:xfrm>
            <a:off x="6905625" y="533400"/>
            <a:ext cx="0"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6" name="Line 15"/>
          <p:cNvSpPr>
            <a:spLocks noChangeShapeType="1"/>
          </p:cNvSpPr>
          <p:nvPr/>
        </p:nvSpPr>
        <p:spPr bwMode="auto">
          <a:xfrm flipH="1">
            <a:off x="4360863" y="1295400"/>
            <a:ext cx="803275" cy="36544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7" name="Line 16"/>
          <p:cNvSpPr>
            <a:spLocks noChangeShapeType="1"/>
          </p:cNvSpPr>
          <p:nvPr/>
        </p:nvSpPr>
        <p:spPr bwMode="auto">
          <a:xfrm flipH="1">
            <a:off x="609600" y="1219200"/>
            <a:ext cx="838200" cy="380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8" name="Line 17"/>
          <p:cNvSpPr>
            <a:spLocks noChangeShapeType="1"/>
          </p:cNvSpPr>
          <p:nvPr/>
        </p:nvSpPr>
        <p:spPr bwMode="auto">
          <a:xfrm flipH="1">
            <a:off x="2686050" y="1295400"/>
            <a:ext cx="820738" cy="3730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9" name="Line 18"/>
          <p:cNvSpPr>
            <a:spLocks noChangeShapeType="1"/>
          </p:cNvSpPr>
          <p:nvPr/>
        </p:nvSpPr>
        <p:spPr bwMode="auto">
          <a:xfrm flipH="1">
            <a:off x="1862138" y="1371600"/>
            <a:ext cx="804862" cy="36544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0" name="Line 19"/>
          <p:cNvSpPr>
            <a:spLocks noChangeShapeType="1"/>
          </p:cNvSpPr>
          <p:nvPr/>
        </p:nvSpPr>
        <p:spPr bwMode="auto">
          <a:xfrm flipH="1">
            <a:off x="5273675" y="1295400"/>
            <a:ext cx="822325" cy="3730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1" name="Line 20"/>
          <p:cNvSpPr>
            <a:spLocks noChangeShapeType="1"/>
          </p:cNvSpPr>
          <p:nvPr/>
        </p:nvSpPr>
        <p:spPr bwMode="auto">
          <a:xfrm flipH="1">
            <a:off x="7104063" y="1295400"/>
            <a:ext cx="820737" cy="3730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2" name="Line 21"/>
          <p:cNvSpPr>
            <a:spLocks noChangeShapeType="1"/>
          </p:cNvSpPr>
          <p:nvPr/>
        </p:nvSpPr>
        <p:spPr bwMode="auto">
          <a:xfrm flipH="1">
            <a:off x="7772400" y="1219200"/>
            <a:ext cx="838200" cy="38068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3" name="Rectangle 22"/>
          <p:cNvSpPr>
            <a:spLocks noChangeArrowheads="1"/>
          </p:cNvSpPr>
          <p:nvPr/>
        </p:nvSpPr>
        <p:spPr bwMode="auto">
          <a:xfrm>
            <a:off x="609600" y="5867400"/>
            <a:ext cx="7172325" cy="5381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4" name="Line 23"/>
          <p:cNvSpPr>
            <a:spLocks noChangeShapeType="1"/>
          </p:cNvSpPr>
          <p:nvPr/>
        </p:nvSpPr>
        <p:spPr bwMode="auto">
          <a:xfrm>
            <a:off x="3505200" y="533400"/>
            <a:ext cx="0"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5" name="Text Box 24"/>
          <p:cNvSpPr txBox="1">
            <a:spLocks noChangeArrowheads="1"/>
          </p:cNvSpPr>
          <p:nvPr/>
        </p:nvSpPr>
        <p:spPr bwMode="auto">
          <a:xfrm>
            <a:off x="1600200" y="471488"/>
            <a:ext cx="1752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Teguran 1:1-15</a:t>
            </a:r>
          </a:p>
        </p:txBody>
      </p:sp>
      <p:sp>
        <p:nvSpPr>
          <p:cNvPr id="91156" name="Rectangle 25"/>
          <p:cNvSpPr>
            <a:spLocks noChangeArrowheads="1"/>
          </p:cNvSpPr>
          <p:nvPr/>
        </p:nvSpPr>
        <p:spPr bwMode="auto">
          <a:xfrm>
            <a:off x="1447800" y="533400"/>
            <a:ext cx="7162800" cy="762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20000"/>
              </a:spcBef>
              <a:buFontTx/>
              <a:buChar char="•"/>
            </a:pPr>
            <a:endParaRPr lang="en-US"/>
          </a:p>
        </p:txBody>
      </p:sp>
      <p:sp>
        <p:nvSpPr>
          <p:cNvPr id="91157" name="Line 26"/>
          <p:cNvSpPr>
            <a:spLocks noChangeShapeType="1"/>
          </p:cNvSpPr>
          <p:nvPr/>
        </p:nvSpPr>
        <p:spPr bwMode="auto">
          <a:xfrm flipH="1">
            <a:off x="3581400" y="1295400"/>
            <a:ext cx="820738" cy="37306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8" name="Line 27"/>
          <p:cNvSpPr>
            <a:spLocks noChangeShapeType="1"/>
          </p:cNvSpPr>
          <p:nvPr/>
        </p:nvSpPr>
        <p:spPr bwMode="auto">
          <a:xfrm>
            <a:off x="5181600" y="533400"/>
            <a:ext cx="0"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9" name="Rectangle 28"/>
          <p:cNvSpPr>
            <a:spLocks noChangeArrowheads="1"/>
          </p:cNvSpPr>
          <p:nvPr/>
        </p:nvSpPr>
        <p:spPr bwMode="auto">
          <a:xfrm>
            <a:off x="609600" y="5029200"/>
            <a:ext cx="7162800" cy="838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60" name="Text Box 29"/>
          <p:cNvSpPr txBox="1">
            <a:spLocks noChangeArrowheads="1"/>
          </p:cNvSpPr>
          <p:nvPr/>
        </p:nvSpPr>
        <p:spPr bwMode="auto">
          <a:xfrm>
            <a:off x="685800" y="5867400"/>
            <a:ext cx="708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t>Mengutamakan Perkara-perkara yang Penting </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p:spPr>
        <p:txBody>
          <a:bodyPr wrap="none" anchor="ctr"/>
          <a:lstStyle/>
          <a:p>
            <a:pPr algn="ctr"/>
            <a:endParaRPr lang="en-US"/>
          </a:p>
        </p:txBody>
      </p:sp>
      <p:sp>
        <p:nvSpPr>
          <p:cNvPr id="150531" name="Text Box 1027"/>
          <p:cNvSpPr txBox="1">
            <a:spLocks noChangeArrowheads="1"/>
          </p:cNvSpPr>
          <p:nvPr/>
        </p:nvSpPr>
        <p:spPr bwMode="auto">
          <a:xfrm rot="21600000">
            <a:off x="5410200" y="6202363"/>
            <a:ext cx="4194175" cy="579437"/>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200" b="1">
                <a:ea typeface="+mn-ea"/>
                <a:cs typeface="+mn-cs"/>
              </a:rPr>
              <a:t>Ezra 5:1-2 (NIV)</a:t>
            </a:r>
          </a:p>
        </p:txBody>
      </p:sp>
      <p:sp>
        <p:nvSpPr>
          <p:cNvPr id="92163" name="Text Box 1028"/>
          <p:cNvSpPr txBox="1">
            <a:spLocks noChangeArrowheads="1"/>
          </p:cNvSpPr>
          <p:nvPr/>
        </p:nvSpPr>
        <p:spPr bwMode="auto">
          <a:xfrm>
            <a:off x="381000" y="152400"/>
            <a:ext cx="8305800" cy="62484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4000" b="1" i="1"/>
              <a:t>Pada waktu itu dua orang nabi, iaitu Hagai dan Zakharia anak Ido, mulai berbicara atas nama Tuhan Israel kepada orang Yahudi yang tinggal di Yehuda dan di Yerusalem. Mendengar pesan kedua nabi itu, Zerubabel anak Sealtiel dan Yesua anak Yozadak segera mulai membangun kembali Rumah TUHAN di Yerusalem, dibantu oleh kedua nabi itu. </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endParaRPr lang="en-US" sz="3200" b="1">
              <a:effectLst>
                <a:outerShdw blurRad="38100" dist="38100" dir="2700000" algn="tl">
                  <a:srgbClr val="000000"/>
                </a:outerShdw>
              </a:effectLst>
              <a:ea typeface="+mn-ea"/>
              <a:cs typeface="+mn-cs"/>
            </a:endParaRPr>
          </a:p>
        </p:txBody>
      </p:sp>
      <p:sp>
        <p:nvSpPr>
          <p:cNvPr id="165891" name="Text Box 1027"/>
          <p:cNvSpPr txBox="1">
            <a:spLocks noChangeArrowheads="1"/>
          </p:cNvSpPr>
          <p:nvPr/>
        </p:nvSpPr>
        <p:spPr bwMode="auto">
          <a:xfrm>
            <a:off x="500063" y="441325"/>
            <a:ext cx="8286750" cy="8302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800" b="1" dirty="0" err="1">
                <a:ea typeface="+mn-ea"/>
                <a:cs typeface="+mn-cs"/>
              </a:rPr>
              <a:t>Tarikh-tarikh</a:t>
            </a:r>
            <a:r>
              <a:rPr lang="en-US" sz="4800" b="1" dirty="0">
                <a:ea typeface="+mn-ea"/>
                <a:cs typeface="+mn-cs"/>
              </a:rPr>
              <a:t> </a:t>
            </a:r>
            <a:r>
              <a:rPr lang="en-US" sz="4800" b="1" dirty="0" err="1">
                <a:ea typeface="+mn-ea"/>
                <a:cs typeface="+mn-cs"/>
              </a:rPr>
              <a:t>dalam</a:t>
            </a:r>
            <a:r>
              <a:rPr lang="en-US" sz="4800" b="1" dirty="0">
                <a:ea typeface="+mn-ea"/>
                <a:cs typeface="+mn-cs"/>
              </a:rPr>
              <a:t> </a:t>
            </a:r>
            <a:r>
              <a:rPr lang="en-US" sz="4800" b="1" dirty="0" err="1">
                <a:ea typeface="+mn-ea"/>
                <a:cs typeface="+mn-cs"/>
              </a:rPr>
              <a:t>Hagai</a:t>
            </a:r>
            <a:endParaRPr lang="en-US" sz="4800" b="1" dirty="0">
              <a:ea typeface="+mn-ea"/>
              <a:cs typeface="+mn-cs"/>
            </a:endParaRPr>
          </a:p>
        </p:txBody>
      </p:sp>
      <p:grpSp>
        <p:nvGrpSpPr>
          <p:cNvPr id="93187" name="Group 1028"/>
          <p:cNvGrpSpPr>
            <a:grpSpLocks/>
          </p:cNvGrpSpPr>
          <p:nvPr/>
        </p:nvGrpSpPr>
        <p:grpSpPr bwMode="auto">
          <a:xfrm>
            <a:off x="609600" y="4235450"/>
            <a:ext cx="8153400" cy="1484313"/>
            <a:chOff x="432" y="1948"/>
            <a:chExt cx="5136" cy="935"/>
          </a:xfrm>
        </p:grpSpPr>
        <p:sp>
          <p:nvSpPr>
            <p:cNvPr id="165893" name="Line 1029"/>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894" name="Text Box 1030"/>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65895" name="Line 1031"/>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896" name="Text Box 1032"/>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65897" name="Line 1033"/>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898" name="Text Box 1034"/>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65899" name="Line 1035"/>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900" name="Text Box 1036"/>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65901" name="Line 1037"/>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902" name="Text Box 1038"/>
            <p:cNvSpPr txBox="1">
              <a:spLocks noChangeArrowheads="1"/>
            </p:cNvSpPr>
            <p:nvPr/>
          </p:nvSpPr>
          <p:spPr bwMode="auto">
            <a:xfrm>
              <a:off x="933" y="2476"/>
              <a:ext cx="825"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65903" name="Line 1039"/>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5904" name="Line 1040"/>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65905" name="AutoShape 1041"/>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5906" name="Text Box 1042"/>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1:2</a:t>
            </a:r>
          </a:p>
        </p:txBody>
      </p:sp>
      <p:sp>
        <p:nvSpPr>
          <p:cNvPr id="165909" name="Text Box 1045"/>
          <p:cNvSpPr txBox="1">
            <a:spLocks noChangeArrowheads="1"/>
          </p:cNvSpPr>
          <p:nvPr/>
        </p:nvSpPr>
        <p:spPr bwMode="auto">
          <a:xfrm>
            <a:off x="28956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9/21</a:t>
            </a:r>
          </a:p>
          <a:p>
            <a:pPr algn="ctr">
              <a:defRPr/>
            </a:pPr>
            <a:r>
              <a:rPr lang="en-US" sz="3200" b="1">
                <a:ea typeface="+mn-ea"/>
                <a:cs typeface="+mn-cs"/>
              </a:rPr>
              <a:t>1:15</a:t>
            </a:r>
          </a:p>
        </p:txBody>
      </p:sp>
      <p:sp>
        <p:nvSpPr>
          <p:cNvPr id="165910" name="AutoShape 1046"/>
          <p:cNvSpPr>
            <a:spLocks noChangeArrowheads="1"/>
          </p:cNvSpPr>
          <p:nvPr/>
        </p:nvSpPr>
        <p:spPr bwMode="auto">
          <a:xfrm flipV="1">
            <a:off x="354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5913" name="Text Box 1049"/>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143000" y="914400"/>
            <a:ext cx="7772400" cy="685800"/>
          </a:xfrm>
        </p:spPr>
        <p:txBody>
          <a:bodyPr/>
          <a:lstStyle/>
          <a:p>
            <a:pPr eaLnBrk="1" hangingPunct="1"/>
            <a:r>
              <a:rPr lang="en-US" sz="2800">
                <a:latin typeface="Lucida Sans" charset="0"/>
                <a:cs typeface="Times New Roman" charset="0"/>
              </a:rPr>
              <a:t> </a:t>
            </a:r>
            <a:r>
              <a:rPr lang="en-US" sz="2800" u="sng">
                <a:latin typeface="Arial Black" charset="0"/>
                <a:cs typeface="Times New Roman" charset="0"/>
              </a:rPr>
              <a:t>Hujah-hujah Menafi Hagai Sebagai Pengarang:</a:t>
            </a:r>
          </a:p>
        </p:txBody>
      </p:sp>
      <p:sp>
        <p:nvSpPr>
          <p:cNvPr id="175107" name="Rectangle 3"/>
          <p:cNvSpPr>
            <a:spLocks noGrp="1" noChangeArrowheads="1"/>
          </p:cNvSpPr>
          <p:nvPr>
            <p:ph type="body" idx="1"/>
          </p:nvPr>
        </p:nvSpPr>
        <p:spPr/>
        <p:txBody>
          <a:bodyPr/>
          <a:lstStyle/>
          <a:p>
            <a:pPr eaLnBrk="1" hangingPunct="1">
              <a:lnSpc>
                <a:spcPct val="90000"/>
              </a:lnSpc>
              <a:defRPr/>
            </a:pPr>
            <a:r>
              <a:rPr lang="en-US" sz="2800" b="1">
                <a:latin typeface="Lucida Sans" charset="0"/>
                <a:cs typeface="Times New Roman" charset="0"/>
              </a:rPr>
              <a:t>Kebanyakan buku-buku Ramalan Perjanjian Lama mengumpul kata-kata ramalan, tetapi buku ini </a:t>
            </a:r>
            <a:r>
              <a:rPr lang="en-US" sz="2800" b="1" i="1">
                <a:latin typeface="Lucida Sans" charset="0"/>
                <a:cs typeface="Times New Roman" charset="0"/>
              </a:rPr>
              <a:t>melaporkan</a:t>
            </a:r>
            <a:r>
              <a:rPr lang="en-US" sz="2800" b="1">
                <a:latin typeface="Lucida Sans" charset="0"/>
                <a:cs typeface="Times New Roman" charset="0"/>
              </a:rPr>
              <a:t> kata-kata ramalan rasul dan bagaimana kata-kata tersebut mempengaruhi pendengar.</a:t>
            </a:r>
            <a:br>
              <a:rPr lang="en-US" sz="2800" b="1">
                <a:latin typeface="Lucida Sans" charset="0"/>
                <a:cs typeface="Times New Roman" charset="0"/>
              </a:rPr>
            </a:br>
            <a:endParaRPr lang="en-US" sz="2800" b="1">
              <a:latin typeface="Lucida Sans" charset="0"/>
              <a:cs typeface="Times New Roman" charset="0"/>
            </a:endParaRPr>
          </a:p>
          <a:p>
            <a:pPr eaLnBrk="1" hangingPunct="1">
              <a:lnSpc>
                <a:spcPct val="90000"/>
              </a:lnSpc>
              <a:defRPr/>
            </a:pPr>
            <a:r>
              <a:rPr lang="en-US" sz="2800" b="1">
                <a:latin typeface="Lucida Sans" charset="0"/>
                <a:cs typeface="Times New Roman" charset="0"/>
              </a:rPr>
              <a:t>Gelaran “Rasul” ditambah ke nama Hagai (1:1, 3, 12; 2:10)</a:t>
            </a:r>
            <a:br>
              <a:rPr lang="en-US" sz="2800" b="1">
                <a:latin typeface="Lucida Sans" charset="0"/>
                <a:cs typeface="Times New Roman" charset="0"/>
              </a:rPr>
            </a:br>
            <a:endParaRPr lang="en-US" sz="2800" b="1">
              <a:latin typeface="Lucida Sans" charset="0"/>
              <a:cs typeface="Times New Roman" charset="0"/>
            </a:endParaRPr>
          </a:p>
          <a:p>
            <a:pPr eaLnBrk="1" hangingPunct="1">
              <a:lnSpc>
                <a:spcPct val="90000"/>
              </a:lnSpc>
              <a:defRPr/>
            </a:pPr>
            <a:r>
              <a:rPr lang="en-US" sz="2800" b="1">
                <a:latin typeface="Lucida Sans" charset="0"/>
                <a:cs typeface="Times New Roman" charset="0"/>
              </a:rPr>
              <a:t>Buku Hagai seringkali menyapa Hagai dalam kata ganti nama ketiga.</a:t>
            </a:r>
            <a:endParaRPr lang="en-GB" sz="2800" b="1">
              <a:latin typeface="Lucida Sans" charset="0"/>
              <a:cs typeface="Times New Roman" charset="0"/>
            </a:endParaRPr>
          </a:p>
        </p:txBody>
      </p:sp>
      <p:sp>
        <p:nvSpPr>
          <p:cNvPr id="66563"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0" y="0"/>
            <a:ext cx="9144000" cy="685800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4210" name="Picture 3" descr="1STT"/>
          <p:cNvPicPr>
            <a:picLocks noChangeAspect="1" noChangeArrowheads="1"/>
          </p:cNvPicPr>
          <p:nvPr/>
        </p:nvPicPr>
        <p:blipFill>
          <a:blip r:embed="rId2">
            <a:extLst>
              <a:ext uri="{28A0092B-C50C-407E-A947-70E740481C1C}">
                <a14:useLocalDpi xmlns:a14="http://schemas.microsoft.com/office/drawing/2010/main" val="0"/>
              </a:ext>
            </a:extLst>
          </a:blip>
          <a:srcRect l="1369" t="5740"/>
          <a:stretch>
            <a:fillRect/>
          </a:stretch>
        </p:blipFill>
        <p:spPr bwMode="auto">
          <a:xfrm>
            <a:off x="1938338" y="1905000"/>
            <a:ext cx="514826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4"/>
          <p:cNvSpPr>
            <a:spLocks noChangeArrowheads="1"/>
          </p:cNvSpPr>
          <p:nvPr/>
        </p:nvSpPr>
        <p:spPr bwMode="auto">
          <a:xfrm>
            <a:off x="4495800" y="3051175"/>
            <a:ext cx="304800" cy="1143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4212" name="Rectangle 5"/>
          <p:cNvSpPr>
            <a:spLocks noChangeArrowheads="1"/>
          </p:cNvSpPr>
          <p:nvPr/>
        </p:nvSpPr>
        <p:spPr bwMode="auto">
          <a:xfrm>
            <a:off x="4762500" y="3114675"/>
            <a:ext cx="3048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4213" name="Rectangle 6"/>
          <p:cNvSpPr>
            <a:spLocks noChangeArrowheads="1"/>
          </p:cNvSpPr>
          <p:nvPr/>
        </p:nvSpPr>
        <p:spPr bwMode="auto">
          <a:xfrm>
            <a:off x="5626100" y="4073525"/>
            <a:ext cx="304800" cy="1460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4214" name="Rectangle 7"/>
          <p:cNvSpPr>
            <a:spLocks noChangeArrowheads="1"/>
          </p:cNvSpPr>
          <p:nvPr/>
        </p:nvSpPr>
        <p:spPr bwMode="auto">
          <a:xfrm>
            <a:off x="5619750" y="3070225"/>
            <a:ext cx="323850" cy="10604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6440" name="Text Box 8"/>
          <p:cNvSpPr txBox="1">
            <a:spLocks noChangeArrowheads="1"/>
          </p:cNvSpPr>
          <p:nvPr/>
        </p:nvSpPr>
        <p:spPr bwMode="auto">
          <a:xfrm>
            <a:off x="990600" y="5715000"/>
            <a:ext cx="7153275" cy="646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600" b="1" dirty="0" err="1">
                <a:solidFill>
                  <a:schemeClr val="bg2"/>
                </a:solidFill>
                <a:ea typeface="+mn-ea"/>
                <a:cs typeface="+mn-cs"/>
              </a:rPr>
              <a:t>Rumah</a:t>
            </a:r>
            <a:r>
              <a:rPr lang="en-US" sz="3600" b="1" dirty="0">
                <a:solidFill>
                  <a:schemeClr val="bg2"/>
                </a:solidFill>
                <a:ea typeface="+mn-ea"/>
                <a:cs typeface="+mn-cs"/>
              </a:rPr>
              <a:t> </a:t>
            </a:r>
            <a:r>
              <a:rPr lang="en-US" sz="3600" b="1" dirty="0" err="1">
                <a:solidFill>
                  <a:schemeClr val="bg2"/>
                </a:solidFill>
                <a:ea typeface="+mn-ea"/>
                <a:cs typeface="+mn-cs"/>
              </a:rPr>
              <a:t>Tuhan</a:t>
            </a:r>
            <a:r>
              <a:rPr lang="en-US" sz="3600" b="1" dirty="0">
                <a:solidFill>
                  <a:schemeClr val="bg2"/>
                </a:solidFill>
                <a:ea typeface="+mn-ea"/>
                <a:cs typeface="+mn-cs"/>
              </a:rPr>
              <a:t> </a:t>
            </a:r>
            <a:r>
              <a:rPr lang="en-US" sz="3600" b="1" dirty="0" err="1">
                <a:solidFill>
                  <a:schemeClr val="bg2"/>
                </a:solidFill>
                <a:ea typeface="+mn-ea"/>
                <a:cs typeface="+mn-cs"/>
              </a:rPr>
              <a:t>Kedua</a:t>
            </a:r>
            <a:r>
              <a:rPr lang="en-US" sz="3600" b="1" dirty="0">
                <a:solidFill>
                  <a:schemeClr val="bg2"/>
                </a:solidFill>
                <a:ea typeface="+mn-ea"/>
                <a:cs typeface="+mn-cs"/>
              </a:rPr>
              <a:t> - </a:t>
            </a:r>
            <a:r>
              <a:rPr lang="en-US" sz="3600" b="1" dirty="0" err="1">
                <a:solidFill>
                  <a:schemeClr val="bg2"/>
                </a:solidFill>
                <a:ea typeface="+mn-ea"/>
                <a:cs typeface="+mn-cs"/>
              </a:rPr>
              <a:t>Zerubabel</a:t>
            </a:r>
            <a:endParaRPr lang="en-US" sz="3600" b="1" dirty="0">
              <a:solidFill>
                <a:schemeClr val="bg2"/>
              </a:solidFill>
              <a:ea typeface="+mn-ea"/>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descr="Brown marble"/>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5234" name="Picture 3" descr="002"/>
          <p:cNvPicPr>
            <a:picLocks noChangeAspect="1" noChangeArrowheads="1"/>
          </p:cNvPicPr>
          <p:nvPr/>
        </p:nvPicPr>
        <p:blipFill>
          <a:blip r:embed="rId3">
            <a:extLst>
              <a:ext uri="{28A0092B-C50C-407E-A947-70E740481C1C}">
                <a14:useLocalDpi xmlns:a14="http://schemas.microsoft.com/office/drawing/2010/main" val="0"/>
              </a:ext>
            </a:extLst>
          </a:blip>
          <a:srcRect l="3444" t="7942" r="3444" b="3558"/>
          <a:stretch>
            <a:fillRect/>
          </a:stretch>
        </p:blipFill>
        <p:spPr bwMode="auto">
          <a:xfrm>
            <a:off x="0" y="0"/>
            <a:ext cx="91440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 Box 4"/>
          <p:cNvSpPr txBox="1">
            <a:spLocks noChangeArrowheads="1"/>
          </p:cNvSpPr>
          <p:nvPr/>
        </p:nvSpPr>
        <p:spPr bwMode="auto">
          <a:xfrm>
            <a:off x="1143000" y="5988050"/>
            <a:ext cx="7000875"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Rumah</a:t>
            </a:r>
            <a:r>
              <a:rPr lang="en-US" sz="3600" b="1" dirty="0">
                <a:ea typeface="+mn-ea"/>
                <a:cs typeface="+mn-cs"/>
              </a:rPr>
              <a:t> </a:t>
            </a:r>
            <a:r>
              <a:rPr lang="en-US" sz="3600" b="1" dirty="0" err="1">
                <a:ea typeface="+mn-ea"/>
                <a:cs typeface="+mn-cs"/>
              </a:rPr>
              <a:t>Tuhan</a:t>
            </a:r>
            <a:r>
              <a:rPr lang="en-US" sz="3600" b="1" dirty="0">
                <a:ea typeface="+mn-ea"/>
                <a:cs typeface="+mn-cs"/>
              </a:rPr>
              <a:t> </a:t>
            </a:r>
            <a:r>
              <a:rPr lang="en-US" sz="3600" b="1" dirty="0" err="1">
                <a:ea typeface="+mn-ea"/>
                <a:cs typeface="+mn-cs"/>
              </a:rPr>
              <a:t>Kedua</a:t>
            </a:r>
            <a:r>
              <a:rPr lang="en-US" sz="3600" b="1" dirty="0">
                <a:ea typeface="+mn-ea"/>
                <a:cs typeface="+mn-cs"/>
              </a:rPr>
              <a:t> - </a:t>
            </a:r>
            <a:r>
              <a:rPr lang="en-US" sz="3600" b="1" dirty="0" err="1">
                <a:ea typeface="+mn-ea"/>
                <a:cs typeface="+mn-cs"/>
              </a:rPr>
              <a:t>Herodes</a:t>
            </a:r>
            <a:endParaRPr lang="en-US" sz="3600" b="1" dirty="0">
              <a:ea typeface="+mn-ea"/>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endParaRPr lang="en-US" sz="3200" b="1">
              <a:effectLst>
                <a:outerShdw blurRad="38100" dist="38100" dir="2700000" algn="tl">
                  <a:srgbClr val="000000"/>
                </a:outerShdw>
              </a:effectLst>
              <a:ea typeface="+mn-ea"/>
              <a:cs typeface="+mn-cs"/>
            </a:endParaRPr>
          </a:p>
        </p:txBody>
      </p:sp>
      <p:sp>
        <p:nvSpPr>
          <p:cNvPr id="167939" name="Text Box 3"/>
          <p:cNvSpPr txBox="1">
            <a:spLocks noChangeArrowheads="1"/>
          </p:cNvSpPr>
          <p:nvPr/>
        </p:nvSpPr>
        <p:spPr bwMode="auto">
          <a:xfrm>
            <a:off x="1214438" y="441325"/>
            <a:ext cx="7215187" cy="15700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800" b="1" dirty="0" err="1">
                <a:ea typeface="+mn-ea"/>
                <a:cs typeface="+mn-cs"/>
              </a:rPr>
              <a:t>Tarikh-tarikh</a:t>
            </a:r>
            <a:r>
              <a:rPr lang="en-US" sz="4800" b="1" dirty="0">
                <a:ea typeface="+mn-ea"/>
                <a:cs typeface="+mn-cs"/>
              </a:rPr>
              <a:t> </a:t>
            </a:r>
            <a:r>
              <a:rPr lang="en-US" sz="4800" b="1" dirty="0" err="1">
                <a:ea typeface="+mn-ea"/>
                <a:cs typeface="+mn-cs"/>
              </a:rPr>
              <a:t>dalam</a:t>
            </a:r>
            <a:r>
              <a:rPr lang="en-US" sz="4800" b="1" dirty="0">
                <a:ea typeface="+mn-ea"/>
                <a:cs typeface="+mn-cs"/>
              </a:rPr>
              <a:t> </a:t>
            </a:r>
            <a:r>
              <a:rPr lang="en-US" sz="4800" b="1" dirty="0" err="1">
                <a:ea typeface="+mn-ea"/>
                <a:cs typeface="+mn-cs"/>
              </a:rPr>
              <a:t>Hagai</a:t>
            </a:r>
            <a:endParaRPr lang="en-US" sz="4800" b="1" dirty="0">
              <a:ea typeface="+mn-ea"/>
              <a:cs typeface="+mn-cs"/>
            </a:endParaRPr>
          </a:p>
        </p:txBody>
      </p:sp>
      <p:grpSp>
        <p:nvGrpSpPr>
          <p:cNvPr id="96259" name="Group 4"/>
          <p:cNvGrpSpPr>
            <a:grpSpLocks/>
          </p:cNvGrpSpPr>
          <p:nvPr/>
        </p:nvGrpSpPr>
        <p:grpSpPr bwMode="auto">
          <a:xfrm>
            <a:off x="609600" y="4235450"/>
            <a:ext cx="8153400" cy="1484313"/>
            <a:chOff x="432" y="1948"/>
            <a:chExt cx="5136" cy="935"/>
          </a:xfrm>
        </p:grpSpPr>
        <p:sp>
          <p:nvSpPr>
            <p:cNvPr id="167941" name="Line 5"/>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42" name="Text Box 6"/>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67943" name="Line 7"/>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44" name="Text Box 8"/>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67945" name="Line 9"/>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46" name="Text Box 10"/>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67947" name="Line 11"/>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48" name="Text Box 12"/>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67949" name="Line 13"/>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50" name="Text Box 14"/>
            <p:cNvSpPr txBox="1">
              <a:spLocks noChangeArrowheads="1"/>
            </p:cNvSpPr>
            <p:nvPr/>
          </p:nvSpPr>
          <p:spPr bwMode="auto">
            <a:xfrm>
              <a:off x="933" y="2476"/>
              <a:ext cx="825"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67951" name="Line 15"/>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7952" name="Line 16"/>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67953" name="AutoShape 17"/>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7954" name="Text Box 18"/>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1:2</a:t>
            </a:r>
          </a:p>
        </p:txBody>
      </p:sp>
      <p:sp>
        <p:nvSpPr>
          <p:cNvPr id="167955" name="AutoShape 19"/>
          <p:cNvSpPr>
            <a:spLocks noChangeArrowheads="1"/>
          </p:cNvSpPr>
          <p:nvPr/>
        </p:nvSpPr>
        <p:spPr bwMode="auto">
          <a:xfrm flipV="1">
            <a:off x="47625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7956" name="Text Box 20"/>
          <p:cNvSpPr txBox="1">
            <a:spLocks noChangeArrowheads="1"/>
          </p:cNvSpPr>
          <p:nvPr/>
        </p:nvSpPr>
        <p:spPr bwMode="auto">
          <a:xfrm>
            <a:off x="41148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10/17</a:t>
            </a:r>
          </a:p>
          <a:p>
            <a:pPr algn="ctr">
              <a:defRPr/>
            </a:pPr>
            <a:r>
              <a:rPr lang="en-US" sz="3200" b="1">
                <a:ea typeface="+mn-ea"/>
                <a:cs typeface="+mn-cs"/>
              </a:rPr>
              <a:t>2:1</a:t>
            </a:r>
          </a:p>
        </p:txBody>
      </p:sp>
      <p:sp>
        <p:nvSpPr>
          <p:cNvPr id="167957" name="Text Box 21"/>
          <p:cNvSpPr txBox="1">
            <a:spLocks noChangeArrowheads="1"/>
          </p:cNvSpPr>
          <p:nvPr/>
        </p:nvSpPr>
        <p:spPr bwMode="auto">
          <a:xfrm>
            <a:off x="28956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9/21</a:t>
            </a:r>
          </a:p>
          <a:p>
            <a:pPr algn="ctr">
              <a:defRPr/>
            </a:pPr>
            <a:r>
              <a:rPr lang="en-US" sz="3200" b="1">
                <a:ea typeface="+mn-ea"/>
                <a:cs typeface="+mn-cs"/>
              </a:rPr>
              <a:t>1:15</a:t>
            </a:r>
          </a:p>
        </p:txBody>
      </p:sp>
      <p:sp>
        <p:nvSpPr>
          <p:cNvPr id="167958" name="AutoShape 22"/>
          <p:cNvSpPr>
            <a:spLocks noChangeArrowheads="1"/>
          </p:cNvSpPr>
          <p:nvPr/>
        </p:nvSpPr>
        <p:spPr bwMode="auto">
          <a:xfrm flipV="1">
            <a:off x="354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7959" name="Text Box 23"/>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3600" b="1">
                <a:latin typeface="Lucida Sans" charset="0"/>
                <a:cs typeface="Times New Roman" charset="0"/>
              </a:rPr>
              <a:t>Ramalan 2: Jaminan</a:t>
            </a:r>
            <a:r>
              <a:rPr lang="en-US" sz="4000" b="1">
                <a:latin typeface="Lucida Sans" charset="0"/>
                <a:cs typeface="Times New Roman" charset="0"/>
              </a:rPr>
              <a:t/>
            </a:r>
            <a:br>
              <a:rPr lang="en-US" sz="4000" b="1">
                <a:latin typeface="Lucida Sans" charset="0"/>
                <a:cs typeface="Times New Roman" charset="0"/>
              </a:rPr>
            </a:br>
            <a:endParaRPr lang="en-US" sz="4000" b="1">
              <a:latin typeface="Lucida Sans" charset="0"/>
              <a:cs typeface="Times New Roman" charset="0"/>
            </a:endParaRPr>
          </a:p>
        </p:txBody>
      </p:sp>
      <p:sp>
        <p:nvSpPr>
          <p:cNvPr id="97282" name="Rectangle 3"/>
          <p:cNvSpPr>
            <a:spLocks noGrp="1" noChangeArrowheads="1"/>
          </p:cNvSpPr>
          <p:nvPr>
            <p:ph type="body" idx="1"/>
          </p:nvPr>
        </p:nvSpPr>
        <p:spPr>
          <a:xfrm>
            <a:off x="500063" y="1214438"/>
            <a:ext cx="8039100" cy="5429250"/>
          </a:xfrm>
        </p:spPr>
        <p:txBody>
          <a:bodyPr/>
          <a:lstStyle/>
          <a:p>
            <a:pPr eaLnBrk="1" hangingPunct="1"/>
            <a:r>
              <a:rPr lang="en-US" sz="2800" b="1">
                <a:latin typeface="Lucida Sans" charset="0"/>
                <a:cs typeface="Times New Roman" charset="0"/>
              </a:rPr>
              <a:t>Meskipun mereka miskin dan pembinaan rumah Tuhan yang kurang elok, Tuhan mengingatkan mereka tentang janjiNya bahawa Dia akan bersama mereka dan menggalakkan mereka untuk meneruskan usaha (2:3-5). </a:t>
            </a:r>
          </a:p>
          <a:p>
            <a:pPr eaLnBrk="1" hangingPunct="1">
              <a:buFont typeface="Wingdings" charset="0"/>
              <a:buNone/>
            </a:pPr>
            <a:endParaRPr lang="en-US" sz="2800" b="1">
              <a:latin typeface="Lucida Sans" charset="0"/>
              <a:cs typeface="Times New Roman" charset="0"/>
            </a:endParaRPr>
          </a:p>
          <a:p>
            <a:pPr eaLnBrk="1" hangingPunct="1"/>
            <a:r>
              <a:rPr lang="en-US" sz="2800" b="1">
                <a:latin typeface="Lucida Sans" charset="0"/>
                <a:cs typeface="Times New Roman" charset="0"/>
              </a:rPr>
              <a:t>Tuhan akan menggoncang langit dan menggunakan kesemua emas dan perak yang didapati di seluruh dunia untuk mencantikkan dan memegahkan rumahNya (2:6-9)</a:t>
            </a:r>
            <a:endParaRPr lang="en-GB" sz="2800" b="1">
              <a:latin typeface="Lucida Sans" charset="0"/>
              <a:cs typeface="Times New Roman" charset="0"/>
            </a:endParaRPr>
          </a:p>
        </p:txBody>
      </p:sp>
      <p:sp>
        <p:nvSpPr>
          <p:cNvPr id="97283"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642</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69987" name="Text Box 1027"/>
          <p:cNvSpPr txBox="1">
            <a:spLocks noChangeArrowheads="1"/>
          </p:cNvSpPr>
          <p:nvPr/>
        </p:nvSpPr>
        <p:spPr bwMode="auto">
          <a:xfrm rot="17055432">
            <a:off x="-146050" y="2798763"/>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69988" name="Text Box 1028"/>
          <p:cNvSpPr txBox="1">
            <a:spLocks noChangeArrowheads="1"/>
          </p:cNvSpPr>
          <p:nvPr/>
        </p:nvSpPr>
        <p:spPr bwMode="auto">
          <a:xfrm rot="17006968">
            <a:off x="813594" y="2766219"/>
            <a:ext cx="3675062"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69989" name="Text Box 1029"/>
          <p:cNvSpPr txBox="1">
            <a:spLocks noChangeArrowheads="1"/>
          </p:cNvSpPr>
          <p:nvPr/>
        </p:nvSpPr>
        <p:spPr bwMode="auto">
          <a:xfrm rot="103420474">
            <a:off x="1537494" y="2585244"/>
            <a:ext cx="4056062"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69991"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endParaRPr lang="en-US" b="1" dirty="0">
              <a:ea typeface="+mn-ea"/>
              <a:cs typeface="+mn-cs"/>
            </a:endParaRPr>
          </a:p>
        </p:txBody>
      </p:sp>
      <p:sp>
        <p:nvSpPr>
          <p:cNvPr id="169993" name="Text Box 1033"/>
          <p:cNvSpPr txBox="1">
            <a:spLocks noChangeArrowheads="1"/>
          </p:cNvSpPr>
          <p:nvPr/>
        </p:nvSpPr>
        <p:spPr bwMode="auto">
          <a:xfrm rot="-5400000">
            <a:off x="-1515269" y="1608932"/>
            <a:ext cx="3944937"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err="1">
                <a:ea typeface="+mn-ea"/>
                <a:cs typeface="+mn-cs"/>
              </a:rPr>
              <a:t>Hagai</a:t>
            </a:r>
            <a:endParaRPr lang="en-US" sz="4400" b="1" dirty="0">
              <a:ea typeface="+mn-ea"/>
              <a:cs typeface="+mn-cs"/>
            </a:endParaRPr>
          </a:p>
        </p:txBody>
      </p:sp>
      <p:sp>
        <p:nvSpPr>
          <p:cNvPr id="169994" name="Text Box 1034"/>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69995" name="Text Box 1035"/>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98313" name="Group 1036"/>
          <p:cNvGrpSpPr>
            <a:grpSpLocks/>
          </p:cNvGrpSpPr>
          <p:nvPr/>
        </p:nvGrpSpPr>
        <p:grpSpPr bwMode="auto">
          <a:xfrm>
            <a:off x="4343400" y="5029200"/>
            <a:ext cx="76200" cy="762000"/>
            <a:chOff x="3360" y="240"/>
            <a:chExt cx="48" cy="672"/>
          </a:xfrm>
        </p:grpSpPr>
        <p:grpSp>
          <p:nvGrpSpPr>
            <p:cNvPr id="98334" name="Group 1037"/>
            <p:cNvGrpSpPr>
              <a:grpSpLocks/>
            </p:cNvGrpSpPr>
            <p:nvPr/>
          </p:nvGrpSpPr>
          <p:grpSpPr bwMode="auto">
            <a:xfrm flipH="1">
              <a:off x="3360" y="240"/>
              <a:ext cx="48" cy="336"/>
              <a:chOff x="2016" y="3120"/>
              <a:chExt cx="0" cy="864"/>
            </a:xfrm>
          </p:grpSpPr>
          <p:sp>
            <p:nvSpPr>
              <p:cNvPr id="169998" name="Line 1038"/>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9999" name="Line 1039"/>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0000" name="Line 1040"/>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0001" name="Line 1041"/>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2" name="Text Box 1042"/>
          <p:cNvSpPr txBox="1">
            <a:spLocks noChangeArrowheads="1"/>
          </p:cNvSpPr>
          <p:nvPr/>
        </p:nvSpPr>
        <p:spPr bwMode="auto">
          <a:xfrm rot="16200000">
            <a:off x="7356475" y="5202238"/>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0003" name="Line 1043"/>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4" name="Line 1044"/>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5" name="Line 1045"/>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6" name="Line 1046"/>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7" name="Line 1047"/>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08" name="Line 1048"/>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10" name="Line 1050"/>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11" name="Line 1051"/>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12" name="Text Box 1052"/>
          <p:cNvSpPr txBox="1">
            <a:spLocks noChangeArrowheads="1"/>
          </p:cNvSpPr>
          <p:nvPr/>
        </p:nvSpPr>
        <p:spPr bwMode="auto">
          <a:xfrm>
            <a:off x="4572000" y="5105400"/>
            <a:ext cx="300037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0013" name="Rectangle 1053"/>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0014" name="Line 1054"/>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15" name="Text Box 1055"/>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0016" name="Text Box 1056"/>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0017" name="Text Box 1057"/>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0018" name="Rectangle 1058"/>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0019" name="Line 1059"/>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20" name="Line 1060"/>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0022" name="Rectangle 1062"/>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026" descr="Luke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906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1027"/>
          <p:cNvSpPr>
            <a:spLocks noGrp="1" noChangeArrowheads="1"/>
          </p:cNvSpPr>
          <p:nvPr>
            <p:ph type="title"/>
          </p:nvPr>
        </p:nvSpPr>
        <p:spPr>
          <a:xfrm>
            <a:off x="-152400" y="0"/>
            <a:ext cx="3733800" cy="1371600"/>
          </a:xfrm>
          <a:gradFill rotWithShape="1">
            <a:gsLst>
              <a:gs pos="0">
                <a:srgbClr val="006600">
                  <a:gamma/>
                  <a:shade val="46275"/>
                  <a:invGamma/>
                </a:srgbClr>
              </a:gs>
              <a:gs pos="100000">
                <a:srgbClr val="006600">
                  <a:alpha val="66000"/>
                </a:srgbClr>
              </a:gs>
            </a:gsLst>
            <a:lin ang="5400000" scaled="1"/>
          </a:gradFill>
        </p:spPr>
        <p:txBody>
          <a:bodyPr/>
          <a:lstStyle/>
          <a:p>
            <a:pPr eaLnBrk="1" hangingPunct="1">
              <a:defRPr/>
            </a:pPr>
            <a:r>
              <a:rPr lang="en-US" sz="3200">
                <a:latin typeface="Tahoma" charset="0"/>
                <a:cs typeface="+mj-cs"/>
              </a:rPr>
              <a:t>Doa-doa untuk Rumah Tuhan Ketiga</a:t>
            </a:r>
          </a:p>
        </p:txBody>
      </p:sp>
      <p:pic>
        <p:nvPicPr>
          <p:cNvPr id="82948" name="Picture 1028" descr="Luke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58900"/>
            <a:ext cx="3846513"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1029" descr="Brown marble"/>
          <p:cNvSpPr txBox="1">
            <a:spLocks noChangeArrowheads="1"/>
          </p:cNvSpPr>
          <p:nvPr/>
        </p:nvSpPr>
        <p:spPr bwMode="auto">
          <a:xfrm>
            <a:off x="2041525" y="4267200"/>
            <a:ext cx="4435475" cy="3416300"/>
          </a:xfrm>
          <a:prstGeom prst="rect">
            <a:avLst/>
          </a:prstGeom>
          <a:blipFill dpi="0" rotWithShape="1">
            <a:blip r:embed="rId4"/>
            <a:srcRect/>
            <a:tile tx="0" ty="0" sx="100000" sy="100000" flip="none" algn="tl"/>
          </a:blipFill>
          <a:ln>
            <a:noFill/>
          </a:ln>
          <a:effectLst>
            <a:outerShdw blurRad="63500" dist="53882" dir="2700000" algn="ctr" rotWithShape="0">
              <a:srgbClr val="000000">
                <a:alpha val="7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b="1" smtClean="0">
                <a:solidFill>
                  <a:schemeClr val="hlink"/>
                </a:solidFill>
                <a:effectLst>
                  <a:outerShdw blurRad="38100" dist="38100" dir="2700000" algn="tl">
                    <a:srgbClr val="DDDDDD"/>
                  </a:outerShdw>
                </a:effectLst>
                <a:latin typeface="Tahoma" charset="0"/>
                <a:cs typeface="+mn-cs"/>
              </a:rPr>
              <a:t>Sementara mendoa  pemulihan rumah Tuhan, orang-orang Yahudi memerlukan tempat awam untuk berkumpul (</a:t>
            </a:r>
            <a:r>
              <a:rPr lang="en-US" b="1" i="1" smtClean="0">
                <a:solidFill>
                  <a:schemeClr val="hlink"/>
                </a:solidFill>
                <a:effectLst>
                  <a:outerShdw blurRad="38100" dist="38100" dir="2700000" algn="tl">
                    <a:srgbClr val="DDDDDD"/>
                  </a:outerShdw>
                </a:effectLst>
                <a:latin typeface="Tahoma" charset="0"/>
                <a:cs typeface="+mn-cs"/>
              </a:rPr>
              <a:t>syn</a:t>
            </a:r>
            <a:r>
              <a:rPr lang="en-US" b="1" smtClean="0">
                <a:solidFill>
                  <a:schemeClr val="hlink"/>
                </a:solidFill>
                <a:effectLst>
                  <a:outerShdw blurRad="38100" dist="38100" dir="2700000" algn="tl">
                    <a:srgbClr val="DDDDDD"/>
                  </a:outerShdw>
                </a:effectLst>
                <a:latin typeface="Tahoma" charset="0"/>
                <a:cs typeface="+mn-cs"/>
              </a:rPr>
              <a:t>) untuk mengekalkan cara hidup mereka (</a:t>
            </a:r>
            <a:r>
              <a:rPr lang="en-US" b="1" i="1" smtClean="0">
                <a:solidFill>
                  <a:schemeClr val="hlink"/>
                </a:solidFill>
                <a:effectLst>
                  <a:outerShdw blurRad="38100" dist="38100" dir="2700000" algn="tl">
                    <a:srgbClr val="DDDDDD"/>
                  </a:outerShdw>
                </a:effectLst>
                <a:latin typeface="Tahoma" charset="0"/>
                <a:cs typeface="+mn-cs"/>
              </a:rPr>
              <a:t>agoge</a:t>
            </a:r>
            <a:r>
              <a:rPr lang="en-US" b="1" smtClean="0">
                <a:solidFill>
                  <a:schemeClr val="hlink"/>
                </a:solidFill>
                <a:effectLst>
                  <a:outerShdw blurRad="38100" dist="38100" dir="2700000" algn="tl">
                    <a:srgbClr val="DDDDDD"/>
                  </a:outerShdw>
                </a:effectLst>
                <a:latin typeface="Tahoma" charset="0"/>
                <a:cs typeface="+mn-cs"/>
              </a:rPr>
              <a:t>).  Thus the “synagogue” was born.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dissolve">
                                      <p:cBhvr>
                                        <p:cTn id="7" dur="500"/>
                                        <p:tgtEl>
                                          <p:spTgt spid="82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dissolve">
                                      <p:cBhvr>
                                        <p:cTn id="12" dur="500"/>
                                        <p:tgtEl>
                                          <p:spTgt spid="829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9"/>
                                        </p:tgtEl>
                                        <p:attrNameLst>
                                          <p:attrName>style.visibility</p:attrName>
                                        </p:attrNameLst>
                                      </p:cBhvr>
                                      <p:to>
                                        <p:strVal val="visible"/>
                                      </p:to>
                                    </p:set>
                                    <p:animEffect transition="in" filter="dissolve">
                                      <p:cBhvr>
                                        <p:cTn id="1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3059" name="Text Box 1027"/>
          <p:cNvSpPr txBox="1">
            <a:spLocks noChangeArrowheads="1"/>
          </p:cNvSpPr>
          <p:nvPr/>
        </p:nvSpPr>
        <p:spPr bwMode="auto">
          <a:xfrm rot="17055432">
            <a:off x="-146050" y="279717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3060" name="Text Box 1028"/>
          <p:cNvSpPr txBox="1">
            <a:spLocks noChangeArrowheads="1"/>
          </p:cNvSpPr>
          <p:nvPr/>
        </p:nvSpPr>
        <p:spPr bwMode="auto">
          <a:xfrm rot="17006968">
            <a:off x="813593" y="276463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3061" name="Text Box 1029"/>
          <p:cNvSpPr txBox="1">
            <a:spLocks noChangeArrowheads="1"/>
          </p:cNvSpPr>
          <p:nvPr/>
        </p:nvSpPr>
        <p:spPr bwMode="auto">
          <a:xfrm rot="17020474">
            <a:off x="1537493" y="258048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3062" name="Text Box 1030"/>
          <p:cNvSpPr txBox="1">
            <a:spLocks noChangeArrowheads="1"/>
          </p:cNvSpPr>
          <p:nvPr/>
        </p:nvSpPr>
        <p:spPr bwMode="auto">
          <a:xfrm rot="16969761">
            <a:off x="2454275" y="265430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3063"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kerja-kerja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3064" name="Text Box 1032"/>
          <p:cNvSpPr txBox="1">
            <a:spLocks noChangeArrowheads="1"/>
          </p:cNvSpPr>
          <p:nvPr/>
        </p:nvSpPr>
        <p:spPr bwMode="auto">
          <a:xfrm rot="-5400000">
            <a:off x="-1516063" y="1608138"/>
            <a:ext cx="394652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err="1">
                <a:ea typeface="+mn-ea"/>
                <a:cs typeface="+mn-cs"/>
              </a:rPr>
              <a:t>Hagai</a:t>
            </a:r>
            <a:endParaRPr lang="en-US" sz="4400" b="1" dirty="0">
              <a:ea typeface="+mn-ea"/>
              <a:cs typeface="+mn-cs"/>
            </a:endParaRPr>
          </a:p>
        </p:txBody>
      </p:sp>
      <p:sp>
        <p:nvSpPr>
          <p:cNvPr id="173065"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3066"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00362" name="Group 1035"/>
          <p:cNvGrpSpPr>
            <a:grpSpLocks/>
          </p:cNvGrpSpPr>
          <p:nvPr/>
        </p:nvGrpSpPr>
        <p:grpSpPr bwMode="auto">
          <a:xfrm>
            <a:off x="4343400" y="5029200"/>
            <a:ext cx="76200" cy="762000"/>
            <a:chOff x="3360" y="240"/>
            <a:chExt cx="48" cy="672"/>
          </a:xfrm>
        </p:grpSpPr>
        <p:grpSp>
          <p:nvGrpSpPr>
            <p:cNvPr id="100383" name="Group 1036"/>
            <p:cNvGrpSpPr>
              <a:grpSpLocks/>
            </p:cNvGrpSpPr>
            <p:nvPr/>
          </p:nvGrpSpPr>
          <p:grpSpPr bwMode="auto">
            <a:xfrm flipH="1">
              <a:off x="3360" y="240"/>
              <a:ext cx="48" cy="336"/>
              <a:chOff x="2016" y="3120"/>
              <a:chExt cx="0" cy="864"/>
            </a:xfrm>
          </p:grpSpPr>
          <p:sp>
            <p:nvSpPr>
              <p:cNvPr id="173069"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0"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3071"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3072"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3" name="Text Box 1041"/>
          <p:cNvSpPr txBox="1">
            <a:spLocks noChangeArrowheads="1"/>
          </p:cNvSpPr>
          <p:nvPr/>
        </p:nvSpPr>
        <p:spPr bwMode="auto">
          <a:xfrm rot="16200000">
            <a:off x="7356475" y="520065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3074"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5"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6"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7"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8"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79"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80"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81"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82" name="Text Box 1050"/>
          <p:cNvSpPr txBox="1">
            <a:spLocks noChangeArrowheads="1"/>
          </p:cNvSpPr>
          <p:nvPr/>
        </p:nvSpPr>
        <p:spPr bwMode="auto">
          <a:xfrm>
            <a:off x="4429125" y="5105400"/>
            <a:ext cx="3214688"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3083"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3084"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85"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3086"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3087"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3088"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3089"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90"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3091" name="Rectangle 1059"/>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026"/>
          <p:cNvPicPr>
            <a:picLocks noChangeAspect="1" noChangeArrowheads="1"/>
          </p:cNvPicPr>
          <p:nvPr/>
        </p:nvPicPr>
        <p:blipFill>
          <a:blip r:embed="rId2">
            <a:extLst>
              <a:ext uri="{28A0092B-C50C-407E-A947-70E740481C1C}">
                <a14:useLocalDpi xmlns:a14="http://schemas.microsoft.com/office/drawing/2010/main" val="0"/>
              </a:ext>
            </a:extLst>
          </a:blip>
          <a:srcRect t="2417" r="55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1027"/>
          <p:cNvSpPr>
            <a:spLocks noGrp="1" noChangeArrowheads="1"/>
          </p:cNvSpPr>
          <p:nvPr>
            <p:ph type="title"/>
          </p:nvPr>
        </p:nvSpPr>
        <p:spPr>
          <a:xfrm>
            <a:off x="0" y="214313"/>
            <a:ext cx="6934200" cy="914400"/>
          </a:xfrm>
          <a:effectLst>
            <a:outerShdw blurRad="63500" dist="35921" dir="2700000" algn="ctr" rotWithShape="0">
              <a:schemeClr val="tx1"/>
            </a:outerShdw>
          </a:effectLst>
        </p:spPr>
        <p:txBody>
          <a:bodyPr/>
          <a:lstStyle/>
          <a:p>
            <a:pPr>
              <a:defRPr/>
            </a:pPr>
            <a:r>
              <a:rPr lang="en-US" dirty="0" err="1" smtClean="0">
                <a:solidFill>
                  <a:schemeClr val="bg1"/>
                </a:solidFill>
                <a:ea typeface="+mj-ea"/>
                <a:cs typeface="+mj-cs"/>
              </a:rPr>
              <a:t>Mengganti</a:t>
            </a:r>
            <a:r>
              <a:rPr lang="en-US" dirty="0" smtClean="0">
                <a:solidFill>
                  <a:schemeClr val="bg1"/>
                </a:solidFill>
                <a:ea typeface="+mj-ea"/>
                <a:cs typeface="+mj-cs"/>
              </a:rPr>
              <a:t> </a:t>
            </a:r>
            <a:r>
              <a:rPr lang="en-US" b="1" u="sng" dirty="0" err="1" smtClean="0">
                <a:solidFill>
                  <a:schemeClr val="bg1"/>
                </a:solidFill>
                <a:ea typeface="+mj-ea"/>
                <a:cs typeface="+mj-cs"/>
              </a:rPr>
              <a:t>Ini</a:t>
            </a:r>
            <a:r>
              <a:rPr lang="en-US" dirty="0" smtClean="0">
                <a:solidFill>
                  <a:schemeClr val="bg1"/>
                </a:solidFill>
                <a:ea typeface="+mj-ea"/>
                <a:cs typeface="+mj-cs"/>
              </a:rPr>
              <a:t> </a:t>
            </a:r>
            <a:r>
              <a:rPr lang="en-US" dirty="0" err="1" smtClean="0">
                <a:solidFill>
                  <a:schemeClr val="bg1"/>
                </a:solidFill>
                <a:ea typeface="+mj-ea"/>
                <a:cs typeface="+mj-cs"/>
              </a:rPr>
              <a:t>dengan</a:t>
            </a:r>
            <a:r>
              <a:rPr lang="en-US" dirty="0" smtClean="0">
                <a:solidFill>
                  <a:schemeClr val="bg1"/>
                </a:solidFill>
                <a:ea typeface="+mj-ea"/>
                <a:cs typeface="+mj-cs"/>
              </a:rPr>
              <a:t> </a:t>
            </a:r>
            <a:r>
              <a:rPr lang="en-US" dirty="0" err="1" smtClean="0">
                <a:solidFill>
                  <a:schemeClr val="bg1"/>
                </a:solidFill>
                <a:ea typeface="+mj-ea"/>
                <a:cs typeface="+mj-cs"/>
              </a:rPr>
              <a:t>rumah</a:t>
            </a:r>
            <a:r>
              <a:rPr lang="en-US" dirty="0" smtClean="0">
                <a:solidFill>
                  <a:schemeClr val="bg1"/>
                </a:solidFill>
                <a:ea typeface="+mj-ea"/>
                <a:cs typeface="+mj-cs"/>
              </a:rPr>
              <a:t> </a:t>
            </a:r>
            <a:r>
              <a:rPr lang="en-US" dirty="0" err="1" smtClean="0">
                <a:solidFill>
                  <a:schemeClr val="bg1"/>
                </a:solidFill>
                <a:ea typeface="+mj-ea"/>
                <a:cs typeface="+mj-cs"/>
              </a:rPr>
              <a:t>Tuhan</a:t>
            </a:r>
            <a:r>
              <a:rPr lang="en-US" dirty="0" smtClean="0">
                <a:solidFill>
                  <a:schemeClr val="bg1"/>
                </a:solidFill>
                <a:ea typeface="+mj-ea"/>
                <a:cs typeface="+mj-cs"/>
              </a:rPr>
              <a:t>?</a:t>
            </a:r>
          </a:p>
        </p:txBody>
      </p:sp>
      <p:sp>
        <p:nvSpPr>
          <p:cNvPr id="198662" name="WordArt 1030"/>
          <p:cNvSpPr>
            <a:spLocks noChangeArrowheads="1" noChangeShapeType="1" noTextEdit="1"/>
          </p:cNvSpPr>
          <p:nvPr/>
        </p:nvSpPr>
        <p:spPr bwMode="auto">
          <a:xfrm>
            <a:off x="6961188" y="381000"/>
            <a:ext cx="19685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Semoga Berjaya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98662"/>
                                        </p:tgtEl>
                                        <p:attrNameLst>
                                          <p:attrName>style.visibility</p:attrName>
                                        </p:attrNameLst>
                                      </p:cBhvr>
                                      <p:to>
                                        <p:strVal val="visible"/>
                                      </p:to>
                                    </p:set>
                                    <p:animEffect transition="in" filter="slide(fromRight)">
                                      <p:cBhvr>
                                        <p:cTn id="7" dur="500"/>
                                        <p:tgtEl>
                                          <p:spTgt spid="19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026" descr="Sacred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Rectangle 1027"/>
          <p:cNvSpPr>
            <a:spLocks noGrp="1" noRot="1" noChangeArrowheads="1"/>
          </p:cNvSpPr>
          <p:nvPr>
            <p:ph type="title"/>
          </p:nvPr>
        </p:nvSpPr>
        <p:spPr>
          <a:xfrm>
            <a:off x="609600" y="5715000"/>
            <a:ext cx="8229600" cy="1143000"/>
          </a:xfrm>
        </p:spPr>
        <p:txBody>
          <a:bodyPr/>
          <a:lstStyle/>
          <a:p>
            <a:pPr eaLnBrk="1" hangingPunct="1">
              <a:defRPr/>
            </a:pPr>
            <a:r>
              <a:rPr lang="en-US">
                <a:latin typeface="Garamond" charset="0"/>
                <a:cs typeface="+mj-cs"/>
              </a:rPr>
              <a:t>Batu di dalam bangunan</a:t>
            </a:r>
          </a:p>
        </p:txBody>
      </p:sp>
      <p:sp>
        <p:nvSpPr>
          <p:cNvPr id="201732" name="Text Box 1028"/>
          <p:cNvSpPr txBox="1">
            <a:spLocks noChangeArrowheads="1"/>
          </p:cNvSpPr>
          <p:nvPr/>
        </p:nvSpPr>
        <p:spPr bwMode="auto">
          <a:xfrm>
            <a:off x="8458200" y="76200"/>
            <a:ext cx="685800" cy="519113"/>
          </a:xfrm>
          <a:prstGeom prst="rect">
            <a:avLst/>
          </a:prstGeom>
          <a:noFill/>
          <a:ln w="9525" algn="ctr">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t">
              <a:spcBef>
                <a:spcPct val="50000"/>
              </a:spcBef>
              <a:defRPr/>
            </a:pPr>
            <a:r>
              <a:rPr lang="en-US" sz="2800" smtClean="0">
                <a:effectLst>
                  <a:outerShdw blurRad="38100" dist="38100" dir="2700000" algn="tl">
                    <a:srgbClr val="000000"/>
                  </a:outerShdw>
                </a:effectLst>
                <a:cs typeface="+mn-cs"/>
              </a:rPr>
              <a:t>24</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a:xfrm>
            <a:off x="457200" y="304800"/>
            <a:ext cx="3200400" cy="2695575"/>
          </a:xfrm>
        </p:spPr>
        <p:txBody>
          <a:bodyPr/>
          <a:lstStyle/>
          <a:p>
            <a:pPr eaLnBrk="1" hangingPunct="1">
              <a:defRPr/>
            </a:pPr>
            <a:r>
              <a:rPr lang="en-US">
                <a:latin typeface="Tahoma" charset="0"/>
                <a:cs typeface="+mj-cs"/>
              </a:rPr>
              <a:t>Gunung Rumah Tuhan Moden </a:t>
            </a:r>
          </a:p>
        </p:txBody>
      </p:sp>
      <p:pic>
        <p:nvPicPr>
          <p:cNvPr id="103426" name="Picture 1027" descr="Temple Mount"/>
          <p:cNvPicPr>
            <a:picLocks noChangeAspect="1" noChangeArrowheads="1"/>
          </p:cNvPicPr>
          <p:nvPr/>
        </p:nvPicPr>
        <p:blipFill>
          <a:blip r:embed="rId2">
            <a:extLst>
              <a:ext uri="{28A0092B-C50C-407E-A947-70E740481C1C}">
                <a14:useLocalDpi xmlns:a14="http://schemas.microsoft.com/office/drawing/2010/main" val="0"/>
              </a:ext>
            </a:extLst>
          </a:blip>
          <a:srcRect t="3871"/>
          <a:stretch>
            <a:fillRect/>
          </a:stretch>
        </p:blipFill>
        <p:spPr bwMode="auto">
          <a:xfrm>
            <a:off x="3951288" y="0"/>
            <a:ext cx="5192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1028"/>
          <p:cNvSpPr txBox="1">
            <a:spLocks noChangeArrowheads="1"/>
          </p:cNvSpPr>
          <p:nvPr/>
        </p:nvSpPr>
        <p:spPr bwMode="auto">
          <a:xfrm>
            <a:off x="8305800" y="0"/>
            <a:ext cx="862013"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bg2"/>
                </a:solidFill>
                <a:latin typeface="Arial" charset="0"/>
              </a:rPr>
              <a:t>644a</a:t>
            </a:r>
          </a:p>
        </p:txBody>
      </p:sp>
      <p:sp>
        <p:nvSpPr>
          <p:cNvPr id="103428" name="Text Box 1029"/>
          <p:cNvSpPr txBox="1">
            <a:spLocks noChangeArrowheads="1"/>
          </p:cNvSpPr>
          <p:nvPr/>
        </p:nvSpPr>
        <p:spPr bwMode="auto">
          <a:xfrm>
            <a:off x="7543800" y="1295400"/>
            <a:ext cx="1600200" cy="830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Geneva CY" charset="0"/>
              </a:rPr>
              <a:t>Gerbang Timur</a:t>
            </a:r>
          </a:p>
        </p:txBody>
      </p:sp>
      <p:sp>
        <p:nvSpPr>
          <p:cNvPr id="103429" name="Text Box 1030"/>
          <p:cNvSpPr txBox="1">
            <a:spLocks noChangeArrowheads="1"/>
          </p:cNvSpPr>
          <p:nvPr/>
        </p:nvSpPr>
        <p:spPr bwMode="auto">
          <a:xfrm>
            <a:off x="5257800" y="914400"/>
            <a:ext cx="1752600" cy="830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Geneva CY" charset="0"/>
              </a:rPr>
              <a:t>Lokasi Utara</a:t>
            </a:r>
          </a:p>
        </p:txBody>
      </p:sp>
      <p:sp>
        <p:nvSpPr>
          <p:cNvPr id="103430" name="Text Box 1031"/>
          <p:cNvSpPr txBox="1">
            <a:spLocks noChangeArrowheads="1"/>
          </p:cNvSpPr>
          <p:nvPr/>
        </p:nvSpPr>
        <p:spPr bwMode="auto">
          <a:xfrm>
            <a:off x="5257800" y="3886200"/>
            <a:ext cx="1981200" cy="830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Geneva CY" charset="0"/>
              </a:rPr>
              <a:t>Lokasi Tradisional</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143000" y="500063"/>
            <a:ext cx="7772400" cy="990600"/>
          </a:xfrm>
        </p:spPr>
        <p:txBody>
          <a:bodyPr/>
          <a:lstStyle/>
          <a:p>
            <a:pPr eaLnBrk="1" hangingPunct="1"/>
            <a:r>
              <a:rPr lang="en-US" sz="4000">
                <a:latin typeface="Matisse ITC" charset="0"/>
                <a:cs typeface="Times New Roman" charset="0"/>
              </a:rPr>
              <a:t>Kesimpulan isu pengarangan</a:t>
            </a:r>
            <a:endParaRPr lang="en-US" sz="2000" b="1">
              <a:latin typeface="Lucida Sans" charset="0"/>
              <a:cs typeface="Times New Roman" charset="0"/>
            </a:endParaRPr>
          </a:p>
        </p:txBody>
      </p:sp>
      <p:sp>
        <p:nvSpPr>
          <p:cNvPr id="176131" name="Rectangle 3"/>
          <p:cNvSpPr>
            <a:spLocks noGrp="1" noChangeArrowheads="1"/>
          </p:cNvSpPr>
          <p:nvPr>
            <p:ph type="body" idx="1"/>
          </p:nvPr>
        </p:nvSpPr>
        <p:spPr>
          <a:xfrm>
            <a:off x="838200" y="1571625"/>
            <a:ext cx="8305800" cy="4648200"/>
          </a:xfrm>
        </p:spPr>
        <p:txBody>
          <a:bodyPr/>
          <a:lstStyle/>
          <a:p>
            <a:pPr eaLnBrk="1" hangingPunct="1">
              <a:lnSpc>
                <a:spcPct val="90000"/>
              </a:lnSpc>
              <a:defRPr/>
            </a:pPr>
            <a:r>
              <a:rPr lang="en-US" sz="2600" b="1">
                <a:latin typeface="Lucida Sans" charset="0"/>
                <a:cs typeface="Times New Roman" charset="0"/>
              </a:rPr>
              <a:t>Hujah-hujah yang menafikan Hagai sebagai pengarang buku ini tidak cukup bernas. Hagai berkemungkinan besar menggambarkan dirinya secara objektif, iaitu dengan menggelarkan dirinya sebagai ‘Rasul’ ataupun merujuk kepada dirinya dengan menggunakan kata ganti nama ketiga.</a:t>
            </a:r>
            <a:br>
              <a:rPr lang="en-US" sz="2600" b="1">
                <a:latin typeface="Lucida Sans" charset="0"/>
                <a:cs typeface="Times New Roman" charset="0"/>
              </a:rPr>
            </a:br>
            <a:endParaRPr lang="en-US" sz="2600" b="1">
              <a:latin typeface="Lucida Sans" charset="0"/>
              <a:cs typeface="Times New Roman" charset="0"/>
            </a:endParaRPr>
          </a:p>
          <a:p>
            <a:pPr eaLnBrk="1" hangingPunct="1">
              <a:lnSpc>
                <a:spcPct val="90000"/>
              </a:lnSpc>
              <a:defRPr/>
            </a:pPr>
            <a:r>
              <a:rPr lang="en-US" sz="2600" b="1">
                <a:latin typeface="Lucida Sans" charset="0"/>
                <a:cs typeface="Times New Roman" charset="0"/>
              </a:rPr>
              <a:t>Meskipun Hagai bukan pengarang buku ini, sarjana secara amnya bersetuju bahawa “pengarang/penerbit” tidak mungkin dapat menulis isi kandungan ramalan-ramalan tersebut setelah peninggalan rasul yang kian lama.</a:t>
            </a:r>
            <a:endParaRPr lang="en-GB" sz="2600" b="1">
              <a:latin typeface="Lucida Sans" charset="0"/>
              <a:cs typeface="Times New Roman" charset="0"/>
            </a:endParaRPr>
          </a:p>
        </p:txBody>
      </p:sp>
      <p:sp>
        <p:nvSpPr>
          <p:cNvPr id="67587"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641</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Temple in modern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3513"/>
            <a:ext cx="9753600" cy="702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Text Box 3"/>
          <p:cNvSpPr txBox="1">
            <a:spLocks noChangeArrowheads="1"/>
          </p:cNvSpPr>
          <p:nvPr/>
        </p:nvSpPr>
        <p:spPr bwMode="auto">
          <a:xfrm>
            <a:off x="0" y="5943600"/>
            <a:ext cx="9144000" cy="646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3600" b="1"/>
              <a:t>Rumah Tuhan Ketiga – Pada masa hadapan</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0"/>
            <a:ext cx="94488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endParaRPr lang="en-US" sz="3200" b="1">
              <a:effectLst>
                <a:outerShdw blurRad="38100" dist="38100" dir="2700000" algn="tl">
                  <a:srgbClr val="000000"/>
                </a:outerShdw>
              </a:effectLst>
              <a:ea typeface="+mn-ea"/>
              <a:cs typeface="+mn-cs"/>
            </a:endParaRPr>
          </a:p>
        </p:txBody>
      </p:sp>
      <p:sp>
        <p:nvSpPr>
          <p:cNvPr id="166915" name="Text Box 3"/>
          <p:cNvSpPr txBox="1">
            <a:spLocks noChangeArrowheads="1"/>
          </p:cNvSpPr>
          <p:nvPr/>
        </p:nvSpPr>
        <p:spPr bwMode="auto">
          <a:xfrm>
            <a:off x="785813" y="441325"/>
            <a:ext cx="7929562" cy="8302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800" b="1" dirty="0" err="1">
                <a:ea typeface="+mn-ea"/>
                <a:cs typeface="+mn-cs"/>
              </a:rPr>
              <a:t>Tarikh-tarikh</a:t>
            </a:r>
            <a:r>
              <a:rPr lang="en-US" sz="4800" b="1" dirty="0">
                <a:ea typeface="+mn-ea"/>
                <a:cs typeface="+mn-cs"/>
              </a:rPr>
              <a:t> </a:t>
            </a:r>
            <a:r>
              <a:rPr lang="en-US" sz="4800" b="1" dirty="0" err="1">
                <a:ea typeface="+mn-ea"/>
                <a:cs typeface="+mn-cs"/>
              </a:rPr>
              <a:t>dalam</a:t>
            </a:r>
            <a:r>
              <a:rPr lang="en-US" sz="4800" b="1" dirty="0">
                <a:ea typeface="+mn-ea"/>
                <a:cs typeface="+mn-cs"/>
              </a:rPr>
              <a:t> </a:t>
            </a:r>
            <a:r>
              <a:rPr lang="en-US" sz="4800" b="1" dirty="0" err="1">
                <a:ea typeface="+mn-ea"/>
                <a:cs typeface="+mn-cs"/>
              </a:rPr>
              <a:t>Hagai</a:t>
            </a:r>
            <a:endParaRPr lang="en-US" sz="4800" b="1" dirty="0">
              <a:ea typeface="+mn-ea"/>
              <a:cs typeface="+mn-cs"/>
            </a:endParaRPr>
          </a:p>
        </p:txBody>
      </p:sp>
      <p:grpSp>
        <p:nvGrpSpPr>
          <p:cNvPr id="105475" name="Group 4"/>
          <p:cNvGrpSpPr>
            <a:grpSpLocks/>
          </p:cNvGrpSpPr>
          <p:nvPr/>
        </p:nvGrpSpPr>
        <p:grpSpPr bwMode="auto">
          <a:xfrm>
            <a:off x="609600" y="4235450"/>
            <a:ext cx="8153400" cy="1484313"/>
            <a:chOff x="432" y="1948"/>
            <a:chExt cx="5136" cy="935"/>
          </a:xfrm>
        </p:grpSpPr>
        <p:sp>
          <p:nvSpPr>
            <p:cNvPr id="166917" name="Line 5"/>
            <p:cNvSpPr>
              <a:spLocks noChangeShapeType="1"/>
            </p:cNvSpPr>
            <p:nvPr/>
          </p:nvSpPr>
          <p:spPr bwMode="auto">
            <a:xfrm>
              <a:off x="437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18" name="Text Box 6"/>
            <p:cNvSpPr txBox="1">
              <a:spLocks noChangeArrowheads="1"/>
            </p:cNvSpPr>
            <p:nvPr/>
          </p:nvSpPr>
          <p:spPr bwMode="auto">
            <a:xfrm>
              <a:off x="4464" y="2476"/>
              <a:ext cx="606"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ea typeface="+mn-ea"/>
                  <a:cs typeface="+mn-cs"/>
                </a:rPr>
                <a:t>Dis</a:t>
              </a:r>
              <a:endParaRPr lang="en-US" sz="3600" b="1" dirty="0">
                <a:ea typeface="+mn-ea"/>
                <a:cs typeface="+mn-cs"/>
              </a:endParaRPr>
            </a:p>
          </p:txBody>
        </p:sp>
        <p:sp>
          <p:nvSpPr>
            <p:cNvPr id="166919" name="Line 7"/>
            <p:cNvSpPr>
              <a:spLocks noChangeShapeType="1"/>
            </p:cNvSpPr>
            <p:nvPr/>
          </p:nvSpPr>
          <p:spPr bwMode="auto">
            <a:xfrm>
              <a:off x="513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0" name="Text Box 8"/>
            <p:cNvSpPr txBox="1">
              <a:spLocks noChangeArrowheads="1"/>
            </p:cNvSpPr>
            <p:nvPr/>
          </p:nvSpPr>
          <p:spPr bwMode="auto">
            <a:xfrm>
              <a:off x="1815"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Sep</a:t>
              </a:r>
            </a:p>
          </p:txBody>
        </p:sp>
        <p:sp>
          <p:nvSpPr>
            <p:cNvPr id="166921" name="Line 9"/>
            <p:cNvSpPr>
              <a:spLocks noChangeShapeType="1"/>
            </p:cNvSpPr>
            <p:nvPr/>
          </p:nvSpPr>
          <p:spPr bwMode="auto">
            <a:xfrm>
              <a:off x="1746"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2" name="Text Box 10"/>
            <p:cNvSpPr txBox="1">
              <a:spLocks noChangeArrowheads="1"/>
            </p:cNvSpPr>
            <p:nvPr/>
          </p:nvSpPr>
          <p:spPr bwMode="auto">
            <a:xfrm>
              <a:off x="2706" y="2476"/>
              <a:ext cx="79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Okt</a:t>
              </a:r>
              <a:endParaRPr lang="en-US" sz="3600" b="1" dirty="0">
                <a:ea typeface="+mn-ea"/>
                <a:cs typeface="+mn-cs"/>
              </a:endParaRPr>
            </a:p>
          </p:txBody>
        </p:sp>
        <p:sp>
          <p:nvSpPr>
            <p:cNvPr id="166923" name="Line 11"/>
            <p:cNvSpPr>
              <a:spLocks noChangeShapeType="1"/>
            </p:cNvSpPr>
            <p:nvPr/>
          </p:nvSpPr>
          <p:spPr bwMode="auto">
            <a:xfrm>
              <a:off x="2665"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4" name="Text Box 12"/>
            <p:cNvSpPr txBox="1">
              <a:spLocks noChangeArrowheads="1"/>
            </p:cNvSpPr>
            <p:nvPr/>
          </p:nvSpPr>
          <p:spPr bwMode="auto">
            <a:xfrm>
              <a:off x="3591" y="2476"/>
              <a:ext cx="768" cy="404"/>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a:ea typeface="+mn-ea"/>
                  <a:cs typeface="+mn-cs"/>
                </a:rPr>
                <a:t> Nov</a:t>
              </a:r>
            </a:p>
          </p:txBody>
        </p:sp>
        <p:sp>
          <p:nvSpPr>
            <p:cNvPr id="166925" name="Line 13"/>
            <p:cNvSpPr>
              <a:spLocks noChangeShapeType="1"/>
            </p:cNvSpPr>
            <p:nvPr/>
          </p:nvSpPr>
          <p:spPr bwMode="auto">
            <a:xfrm>
              <a:off x="3568"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6" name="Text Box 14"/>
            <p:cNvSpPr txBox="1">
              <a:spLocks noChangeArrowheads="1"/>
            </p:cNvSpPr>
            <p:nvPr/>
          </p:nvSpPr>
          <p:spPr bwMode="auto">
            <a:xfrm>
              <a:off x="933" y="2476"/>
              <a:ext cx="870" cy="40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a:ea typeface="+mn-ea"/>
                  <a:cs typeface="+mn-cs"/>
                </a:rPr>
                <a:t> </a:t>
              </a:r>
              <a:r>
                <a:rPr lang="en-US" sz="3600" b="1" dirty="0" err="1">
                  <a:ea typeface="+mn-ea"/>
                  <a:cs typeface="+mn-cs"/>
                </a:rPr>
                <a:t>Ogos</a:t>
              </a:r>
              <a:endParaRPr lang="en-US" sz="3600" b="1" dirty="0">
                <a:ea typeface="+mn-ea"/>
                <a:cs typeface="+mn-cs"/>
              </a:endParaRPr>
            </a:p>
          </p:txBody>
        </p:sp>
        <p:sp>
          <p:nvSpPr>
            <p:cNvPr id="166927" name="Line 15"/>
            <p:cNvSpPr>
              <a:spLocks noChangeShapeType="1"/>
            </p:cNvSpPr>
            <p:nvPr/>
          </p:nvSpPr>
          <p:spPr bwMode="auto">
            <a:xfrm>
              <a:off x="854" y="1948"/>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66928" name="Line 16"/>
            <p:cNvSpPr>
              <a:spLocks noChangeShapeType="1"/>
            </p:cNvSpPr>
            <p:nvPr/>
          </p:nvSpPr>
          <p:spPr bwMode="auto">
            <a:xfrm flipV="1">
              <a:off x="432" y="2476"/>
              <a:ext cx="5136" cy="12"/>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66929" name="AutoShape 17"/>
          <p:cNvSpPr>
            <a:spLocks noChangeArrowheads="1"/>
          </p:cNvSpPr>
          <p:nvPr/>
        </p:nvSpPr>
        <p:spPr bwMode="auto">
          <a:xfrm flipV="1">
            <a:off x="23241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6930" name="Text Box 18"/>
          <p:cNvSpPr txBox="1">
            <a:spLocks noChangeArrowheads="1"/>
          </p:cNvSpPr>
          <p:nvPr/>
        </p:nvSpPr>
        <p:spPr bwMode="auto">
          <a:xfrm>
            <a:off x="1828800" y="1981200"/>
            <a:ext cx="14478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8/29</a:t>
            </a:r>
          </a:p>
          <a:p>
            <a:pPr algn="ctr">
              <a:defRPr/>
            </a:pPr>
            <a:r>
              <a:rPr lang="en-US" sz="3200" b="1">
                <a:ea typeface="+mn-ea"/>
                <a:cs typeface="+mn-cs"/>
              </a:rPr>
              <a:t>1:2</a:t>
            </a:r>
          </a:p>
        </p:txBody>
      </p:sp>
      <p:sp>
        <p:nvSpPr>
          <p:cNvPr id="166931" name="AutoShape 19"/>
          <p:cNvSpPr>
            <a:spLocks noChangeArrowheads="1"/>
          </p:cNvSpPr>
          <p:nvPr/>
        </p:nvSpPr>
        <p:spPr bwMode="auto">
          <a:xfrm flipV="1">
            <a:off x="47625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6932" name="Text Box 20"/>
          <p:cNvSpPr txBox="1">
            <a:spLocks noChangeArrowheads="1"/>
          </p:cNvSpPr>
          <p:nvPr/>
        </p:nvSpPr>
        <p:spPr bwMode="auto">
          <a:xfrm>
            <a:off x="41148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10/17</a:t>
            </a:r>
          </a:p>
          <a:p>
            <a:pPr algn="ctr">
              <a:defRPr/>
            </a:pPr>
            <a:r>
              <a:rPr lang="en-US" sz="3200" b="1">
                <a:ea typeface="+mn-ea"/>
                <a:cs typeface="+mn-cs"/>
              </a:rPr>
              <a:t>2:1</a:t>
            </a:r>
          </a:p>
        </p:txBody>
      </p:sp>
      <p:sp>
        <p:nvSpPr>
          <p:cNvPr id="166933" name="Text Box 21"/>
          <p:cNvSpPr txBox="1">
            <a:spLocks noChangeArrowheads="1"/>
          </p:cNvSpPr>
          <p:nvPr/>
        </p:nvSpPr>
        <p:spPr bwMode="auto">
          <a:xfrm>
            <a:off x="2895600" y="1981200"/>
            <a:ext cx="1752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9/21</a:t>
            </a:r>
          </a:p>
          <a:p>
            <a:pPr algn="ctr">
              <a:defRPr/>
            </a:pPr>
            <a:r>
              <a:rPr lang="en-US" sz="3200" b="1">
                <a:ea typeface="+mn-ea"/>
                <a:cs typeface="+mn-cs"/>
              </a:rPr>
              <a:t>1:15</a:t>
            </a:r>
          </a:p>
        </p:txBody>
      </p:sp>
      <p:sp>
        <p:nvSpPr>
          <p:cNvPr id="166934" name="AutoShape 22"/>
          <p:cNvSpPr>
            <a:spLocks noChangeArrowheads="1"/>
          </p:cNvSpPr>
          <p:nvPr/>
        </p:nvSpPr>
        <p:spPr bwMode="auto">
          <a:xfrm flipV="1">
            <a:off x="354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6935" name="AutoShape 23"/>
          <p:cNvSpPr>
            <a:spLocks noChangeArrowheads="1"/>
          </p:cNvSpPr>
          <p:nvPr/>
        </p:nvSpPr>
        <p:spPr bwMode="auto">
          <a:xfrm flipV="1">
            <a:off x="7353300" y="3124200"/>
            <a:ext cx="457200" cy="1981200"/>
          </a:xfrm>
          <a:prstGeom prst="upArrow">
            <a:avLst>
              <a:gd name="adj1" fmla="val 50000"/>
              <a:gd name="adj2" fmla="val 108333"/>
            </a:avLst>
          </a:prstGeom>
          <a:solidFill>
            <a:schemeClr val="accent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66936" name="Text Box 24"/>
          <p:cNvSpPr txBox="1">
            <a:spLocks noChangeArrowheads="1"/>
          </p:cNvSpPr>
          <p:nvPr/>
        </p:nvSpPr>
        <p:spPr bwMode="auto">
          <a:xfrm>
            <a:off x="5943600" y="1981200"/>
            <a:ext cx="3276600" cy="10668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sz="3200" b="1">
                <a:ea typeface="+mn-ea"/>
                <a:cs typeface="+mn-cs"/>
              </a:rPr>
              <a:t>12/18</a:t>
            </a:r>
          </a:p>
          <a:p>
            <a:pPr algn="ctr">
              <a:defRPr/>
            </a:pPr>
            <a:r>
              <a:rPr lang="en-US" sz="3200" b="1">
                <a:ea typeface="+mn-ea"/>
                <a:cs typeface="+mn-cs"/>
              </a:rPr>
              <a:t>2:10, 18, 20</a:t>
            </a:r>
          </a:p>
        </p:txBody>
      </p:sp>
      <p:sp>
        <p:nvSpPr>
          <p:cNvPr id="166937" name="Text Box 25"/>
          <p:cNvSpPr txBox="1">
            <a:spLocks noChangeArrowheads="1"/>
          </p:cNvSpPr>
          <p:nvPr/>
        </p:nvSpPr>
        <p:spPr bwMode="auto">
          <a:xfrm>
            <a:off x="3124200" y="5927725"/>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a:ea typeface="+mn-ea"/>
                <a:cs typeface="+mn-cs"/>
              </a:rPr>
              <a:t>520 S.M.</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914400"/>
          </a:xfrm>
        </p:spPr>
        <p:txBody>
          <a:bodyPr/>
          <a:lstStyle/>
          <a:p>
            <a:pPr eaLnBrk="1" hangingPunct="1">
              <a:defRPr/>
            </a:pPr>
            <a:r>
              <a:rPr lang="en-US" sz="3600" b="1">
                <a:latin typeface="Lucida Sans" charset="0"/>
                <a:cs typeface="Times New Roman" charset="0"/>
              </a:rPr>
              <a:t/>
            </a:r>
            <a:br>
              <a:rPr lang="en-US" sz="3600" b="1">
                <a:latin typeface="Lucida Sans" charset="0"/>
                <a:cs typeface="Times New Roman" charset="0"/>
              </a:rPr>
            </a:br>
            <a:r>
              <a:rPr lang="en-US" sz="3600" b="1">
                <a:latin typeface="Lucida Sans" charset="0"/>
                <a:cs typeface="Times New Roman" charset="0"/>
              </a:rPr>
              <a:t>Ramalan 3: Dakwaan</a:t>
            </a: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06498" name="Rectangle 3"/>
          <p:cNvSpPr>
            <a:spLocks noGrp="1" noChangeArrowheads="1"/>
          </p:cNvSpPr>
          <p:nvPr>
            <p:ph type="body" idx="1"/>
          </p:nvPr>
        </p:nvSpPr>
        <p:spPr>
          <a:xfrm>
            <a:off x="714375" y="1643063"/>
            <a:ext cx="7772400" cy="4572000"/>
          </a:xfrm>
        </p:spPr>
        <p:txBody>
          <a:bodyPr/>
          <a:lstStyle/>
          <a:p>
            <a:pPr eaLnBrk="1" hangingPunct="1">
              <a:lnSpc>
                <a:spcPct val="90000"/>
              </a:lnSpc>
            </a:pPr>
            <a:r>
              <a:rPr lang="en-US" sz="2800" b="1">
                <a:latin typeface="Lucida Sans" charset="0"/>
                <a:cs typeface="Times New Roman" charset="0"/>
              </a:rPr>
              <a:t>Masalah: kerja-kerja dan persembahan adalah kepercayaan palsu di dalam usaha manusia dan tidak akan menjamin persetujuan Tuhan (2:10-14). </a:t>
            </a:r>
            <a:br>
              <a:rPr lang="en-US" sz="2800" b="1">
                <a:latin typeface="Lucida Sans" charset="0"/>
                <a:cs typeface="Times New Roman" charset="0"/>
              </a:rPr>
            </a:br>
            <a:endParaRPr lang="en-US" sz="2800" b="1">
              <a:latin typeface="Lucida Sans" charset="0"/>
              <a:cs typeface="Times New Roman" charset="0"/>
            </a:endParaRPr>
          </a:p>
          <a:p>
            <a:pPr eaLnBrk="1" hangingPunct="1">
              <a:lnSpc>
                <a:spcPct val="90000"/>
              </a:lnSpc>
            </a:pPr>
            <a:r>
              <a:rPr lang="en-US" sz="2800" b="1">
                <a:latin typeface="Lucida Sans" charset="0"/>
                <a:cs typeface="Times New Roman" charset="0"/>
              </a:rPr>
              <a:t>Akibatnya: Kekurangan ekonomi (2:16-17).</a:t>
            </a:r>
          </a:p>
          <a:p>
            <a:pPr eaLnBrk="1" hangingPunct="1">
              <a:lnSpc>
                <a:spcPct val="90000"/>
              </a:lnSpc>
            </a:pPr>
            <a:endParaRPr lang="en-US" sz="2800" b="1">
              <a:latin typeface="Lucida Sans" charset="0"/>
              <a:cs typeface="Times New Roman" charset="0"/>
            </a:endParaRPr>
          </a:p>
          <a:p>
            <a:pPr eaLnBrk="1" hangingPunct="1">
              <a:lnSpc>
                <a:spcPct val="90000"/>
              </a:lnSpc>
            </a:pPr>
            <a:r>
              <a:rPr lang="en-US" sz="2800" b="1">
                <a:latin typeface="Lucida Sans" charset="0"/>
                <a:cs typeface="Times New Roman" charset="0"/>
              </a:rPr>
              <a:t>Sambutan: Mereka telah membalas dengan membina asas rumah Tuhan (2:18-19).</a:t>
            </a:r>
            <a:endParaRPr lang="en-GB" sz="2800" b="1">
              <a:latin typeface="Lucida Sans" charset="0"/>
              <a:cs typeface="Times New Roman" charset="0"/>
            </a:endParaRPr>
          </a:p>
        </p:txBody>
      </p:sp>
      <p:sp>
        <p:nvSpPr>
          <p:cNvPr id="106499"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643</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2035" name="Text Box 1027"/>
          <p:cNvSpPr txBox="1">
            <a:spLocks noChangeArrowheads="1"/>
          </p:cNvSpPr>
          <p:nvPr/>
        </p:nvSpPr>
        <p:spPr bwMode="auto">
          <a:xfrm rot="17055432">
            <a:off x="-146050" y="280352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2036" name="Text Box 1028"/>
          <p:cNvSpPr txBox="1">
            <a:spLocks noChangeArrowheads="1"/>
          </p:cNvSpPr>
          <p:nvPr/>
        </p:nvSpPr>
        <p:spPr bwMode="auto">
          <a:xfrm rot="17006968">
            <a:off x="813593" y="277098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2037" name="Text Box 1029"/>
          <p:cNvSpPr txBox="1">
            <a:spLocks noChangeArrowheads="1"/>
          </p:cNvSpPr>
          <p:nvPr/>
        </p:nvSpPr>
        <p:spPr bwMode="auto">
          <a:xfrm rot="17020474">
            <a:off x="1537493" y="258683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2038" name="Text Box 1030"/>
          <p:cNvSpPr txBox="1">
            <a:spLocks noChangeArrowheads="1"/>
          </p:cNvSpPr>
          <p:nvPr/>
        </p:nvSpPr>
        <p:spPr bwMode="auto">
          <a:xfrm rot="16969761">
            <a:off x="2454275" y="266065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2039"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2040" name="Text Box 1032"/>
          <p:cNvSpPr txBox="1">
            <a:spLocks noChangeArrowheads="1"/>
          </p:cNvSpPr>
          <p:nvPr/>
        </p:nvSpPr>
        <p:spPr bwMode="auto">
          <a:xfrm rot="-5400000">
            <a:off x="-1512888" y="1611313"/>
            <a:ext cx="394017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err="1">
                <a:ea typeface="+mn-ea"/>
                <a:cs typeface="+mn-cs"/>
              </a:rPr>
              <a:t>Hagai</a:t>
            </a:r>
            <a:endParaRPr lang="en-US" sz="4400" b="1" dirty="0">
              <a:ea typeface="+mn-ea"/>
              <a:cs typeface="+mn-cs"/>
            </a:endParaRPr>
          </a:p>
        </p:txBody>
      </p:sp>
      <p:sp>
        <p:nvSpPr>
          <p:cNvPr id="172041"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2042"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07530" name="Group 1035"/>
          <p:cNvGrpSpPr>
            <a:grpSpLocks/>
          </p:cNvGrpSpPr>
          <p:nvPr/>
        </p:nvGrpSpPr>
        <p:grpSpPr bwMode="auto">
          <a:xfrm>
            <a:off x="4343400" y="5029200"/>
            <a:ext cx="76200" cy="762000"/>
            <a:chOff x="3360" y="240"/>
            <a:chExt cx="48" cy="672"/>
          </a:xfrm>
        </p:grpSpPr>
        <p:grpSp>
          <p:nvGrpSpPr>
            <p:cNvPr id="107552" name="Group 1036"/>
            <p:cNvGrpSpPr>
              <a:grpSpLocks/>
            </p:cNvGrpSpPr>
            <p:nvPr/>
          </p:nvGrpSpPr>
          <p:grpSpPr bwMode="auto">
            <a:xfrm flipH="1">
              <a:off x="3360" y="240"/>
              <a:ext cx="48" cy="336"/>
              <a:chOff x="2016" y="3120"/>
              <a:chExt cx="0" cy="864"/>
            </a:xfrm>
          </p:grpSpPr>
          <p:sp>
            <p:nvSpPr>
              <p:cNvPr id="172045"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6"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7"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8"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9" name="Text Box 1041"/>
          <p:cNvSpPr txBox="1">
            <a:spLocks noChangeArrowheads="1"/>
          </p:cNvSpPr>
          <p:nvPr/>
        </p:nvSpPr>
        <p:spPr bwMode="auto">
          <a:xfrm rot="16200000">
            <a:off x="7356475" y="520700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2050"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1"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2"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3"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4"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5"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6"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7"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8" name="Text Box 1050"/>
          <p:cNvSpPr txBox="1">
            <a:spLocks noChangeArrowheads="1"/>
          </p:cNvSpPr>
          <p:nvPr/>
        </p:nvSpPr>
        <p:spPr bwMode="auto">
          <a:xfrm>
            <a:off x="4429125" y="5105400"/>
            <a:ext cx="328612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2059"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2060"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1"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2062"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2063"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2064"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2065"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6"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7" name="Text Box 1059"/>
          <p:cNvSpPr txBox="1">
            <a:spLocks noChangeArrowheads="1"/>
          </p:cNvSpPr>
          <p:nvPr/>
        </p:nvSpPr>
        <p:spPr bwMode="auto">
          <a:xfrm rot="-69446514">
            <a:off x="3359150" y="2803525"/>
            <a:ext cx="361315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Laknat</a:t>
            </a:r>
            <a:r>
              <a:rPr lang="en-US" sz="3600" b="1" dirty="0">
                <a:ea typeface="+mn-ea"/>
                <a:cs typeface="+mn-cs"/>
              </a:rPr>
              <a:t> 10-17</a:t>
            </a:r>
          </a:p>
        </p:txBody>
      </p:sp>
      <p:sp>
        <p:nvSpPr>
          <p:cNvPr id="172068" name="Rectangle 1060"/>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2035" name="Text Box 1027"/>
          <p:cNvSpPr txBox="1">
            <a:spLocks noChangeArrowheads="1"/>
          </p:cNvSpPr>
          <p:nvPr/>
        </p:nvSpPr>
        <p:spPr bwMode="auto">
          <a:xfrm rot="17055432">
            <a:off x="-146050" y="280352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2036" name="Text Box 1028"/>
          <p:cNvSpPr txBox="1">
            <a:spLocks noChangeArrowheads="1"/>
          </p:cNvSpPr>
          <p:nvPr/>
        </p:nvSpPr>
        <p:spPr bwMode="auto">
          <a:xfrm rot="17006968">
            <a:off x="813593" y="277098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2037" name="Text Box 1029"/>
          <p:cNvSpPr txBox="1">
            <a:spLocks noChangeArrowheads="1"/>
          </p:cNvSpPr>
          <p:nvPr/>
        </p:nvSpPr>
        <p:spPr bwMode="auto">
          <a:xfrm rot="17020474">
            <a:off x="1537493" y="258683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2038" name="Text Box 1030"/>
          <p:cNvSpPr txBox="1">
            <a:spLocks noChangeArrowheads="1"/>
          </p:cNvSpPr>
          <p:nvPr/>
        </p:nvSpPr>
        <p:spPr bwMode="auto">
          <a:xfrm rot="16969761">
            <a:off x="2454275" y="266065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2039"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2040" name="Text Box 1032"/>
          <p:cNvSpPr txBox="1">
            <a:spLocks noChangeArrowheads="1"/>
          </p:cNvSpPr>
          <p:nvPr/>
        </p:nvSpPr>
        <p:spPr bwMode="auto">
          <a:xfrm rot="-5400000">
            <a:off x="-1512888" y="1611313"/>
            <a:ext cx="394017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err="1">
                <a:ea typeface="+mn-ea"/>
                <a:cs typeface="+mn-cs"/>
              </a:rPr>
              <a:t>Hagai</a:t>
            </a:r>
            <a:endParaRPr lang="en-US" sz="4400" b="1" dirty="0">
              <a:ea typeface="+mn-ea"/>
              <a:cs typeface="+mn-cs"/>
            </a:endParaRPr>
          </a:p>
        </p:txBody>
      </p:sp>
      <p:sp>
        <p:nvSpPr>
          <p:cNvPr id="172041"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2042"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08554" name="Group 1035"/>
          <p:cNvGrpSpPr>
            <a:grpSpLocks/>
          </p:cNvGrpSpPr>
          <p:nvPr/>
        </p:nvGrpSpPr>
        <p:grpSpPr bwMode="auto">
          <a:xfrm>
            <a:off x="4343400" y="5029200"/>
            <a:ext cx="76200" cy="762000"/>
            <a:chOff x="3360" y="240"/>
            <a:chExt cx="48" cy="672"/>
          </a:xfrm>
        </p:grpSpPr>
        <p:grpSp>
          <p:nvGrpSpPr>
            <p:cNvPr id="108577" name="Group 1036"/>
            <p:cNvGrpSpPr>
              <a:grpSpLocks/>
            </p:cNvGrpSpPr>
            <p:nvPr/>
          </p:nvGrpSpPr>
          <p:grpSpPr bwMode="auto">
            <a:xfrm flipH="1">
              <a:off x="3360" y="240"/>
              <a:ext cx="48" cy="336"/>
              <a:chOff x="2016" y="3120"/>
              <a:chExt cx="0" cy="864"/>
            </a:xfrm>
          </p:grpSpPr>
          <p:sp>
            <p:nvSpPr>
              <p:cNvPr id="172045"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6"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7"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8"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9" name="Text Box 1041"/>
          <p:cNvSpPr txBox="1">
            <a:spLocks noChangeArrowheads="1"/>
          </p:cNvSpPr>
          <p:nvPr/>
        </p:nvSpPr>
        <p:spPr bwMode="auto">
          <a:xfrm rot="16200000">
            <a:off x="7356475" y="520700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2050"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1"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2"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3"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4"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5"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6"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7"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8" name="Text Box 1050"/>
          <p:cNvSpPr txBox="1">
            <a:spLocks noChangeArrowheads="1"/>
          </p:cNvSpPr>
          <p:nvPr/>
        </p:nvSpPr>
        <p:spPr bwMode="auto">
          <a:xfrm>
            <a:off x="4429125" y="5105400"/>
            <a:ext cx="328612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2059"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2060"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1"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2062"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2063"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2064"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2065"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6"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7" name="Text Box 1059"/>
          <p:cNvSpPr txBox="1">
            <a:spLocks noChangeArrowheads="1"/>
          </p:cNvSpPr>
          <p:nvPr/>
        </p:nvSpPr>
        <p:spPr bwMode="auto">
          <a:xfrm rot="-69446514">
            <a:off x="3359150" y="2803525"/>
            <a:ext cx="361315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Laknat</a:t>
            </a:r>
            <a:r>
              <a:rPr lang="en-US" sz="3600" b="1" dirty="0">
                <a:ea typeface="+mn-ea"/>
                <a:cs typeface="+mn-cs"/>
              </a:rPr>
              <a:t> 10-17</a:t>
            </a:r>
          </a:p>
        </p:txBody>
      </p:sp>
      <p:sp>
        <p:nvSpPr>
          <p:cNvPr id="172068" name="Rectangle 1060"/>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37" name="Text Box 1048"/>
          <p:cNvSpPr txBox="1">
            <a:spLocks noChangeArrowheads="1"/>
          </p:cNvSpPr>
          <p:nvPr/>
        </p:nvSpPr>
        <p:spPr bwMode="auto">
          <a:xfrm rot="16919465">
            <a:off x="4197351" y="2840037"/>
            <a:ext cx="3613150" cy="56832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100" b="1" dirty="0" err="1">
                <a:ea typeface="+mn-ea"/>
                <a:cs typeface="+mn-cs"/>
              </a:rPr>
              <a:t>Berkat</a:t>
            </a:r>
            <a:r>
              <a:rPr lang="en-US" sz="3100" b="1" dirty="0">
                <a:ea typeface="+mn-ea"/>
                <a:cs typeface="+mn-cs"/>
              </a:rPr>
              <a:t>-</a:t>
            </a:r>
            <a:r>
              <a:rPr lang="en-US" sz="3100" b="1" dirty="0" err="1">
                <a:ea typeface="+mn-ea"/>
                <a:cs typeface="+mn-cs"/>
              </a:rPr>
              <a:t>berkat</a:t>
            </a:r>
            <a:r>
              <a:rPr lang="en-US" sz="3100" b="1" dirty="0">
                <a:ea typeface="+mn-ea"/>
                <a:cs typeface="+mn-cs"/>
              </a:rPr>
              <a:t> 18-19</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3600" b="1">
                <a:latin typeface="Lucida Sans" charset="0"/>
                <a:cs typeface="Times New Roman" charset="0"/>
              </a:rPr>
              <a:t>Ramalan 4: Jaminan</a:t>
            </a:r>
            <a:br>
              <a:rPr lang="en-US" sz="3600" b="1">
                <a:latin typeface="Lucida Sans" charset="0"/>
                <a:cs typeface="Times New Roman" charset="0"/>
              </a:rPr>
            </a:br>
            <a:endParaRPr lang="en-US" sz="3600" b="1">
              <a:latin typeface="Lucida Sans" charset="0"/>
              <a:cs typeface="Times New Roman" charset="0"/>
            </a:endParaRPr>
          </a:p>
        </p:txBody>
      </p:sp>
      <p:sp>
        <p:nvSpPr>
          <p:cNvPr id="109570" name="Rectangle 3"/>
          <p:cNvSpPr>
            <a:spLocks noGrp="1" noChangeArrowheads="1"/>
          </p:cNvSpPr>
          <p:nvPr>
            <p:ph type="body" idx="1"/>
          </p:nvPr>
        </p:nvSpPr>
        <p:spPr>
          <a:xfrm>
            <a:off x="838200" y="2362200"/>
            <a:ext cx="7772400" cy="3352800"/>
          </a:xfrm>
        </p:spPr>
        <p:txBody>
          <a:bodyPr/>
          <a:lstStyle/>
          <a:p>
            <a:pPr eaLnBrk="1" hangingPunct="1"/>
            <a:r>
              <a:rPr lang="en-US" sz="2800" b="1">
                <a:latin typeface="Lucida Sans" charset="0"/>
                <a:cs typeface="Times New Roman" charset="0"/>
              </a:rPr>
              <a:t>Sekali lagi, Tuhan akan menggoncang langit dan mengguling segala kerajaan bangsa-bangsa (2:20-22)</a:t>
            </a:r>
          </a:p>
          <a:p>
            <a:pPr eaLnBrk="1" hangingPunct="1">
              <a:buFont typeface="Wingdings" charset="0"/>
              <a:buNone/>
            </a:pPr>
            <a:endParaRPr lang="en-US" sz="2800" b="1">
              <a:latin typeface="Lucida Sans" charset="0"/>
              <a:cs typeface="Times New Roman" charset="0"/>
            </a:endParaRPr>
          </a:p>
          <a:p>
            <a:pPr eaLnBrk="1" hangingPunct="1"/>
            <a:r>
              <a:rPr lang="en-US" sz="2800" b="1">
                <a:latin typeface="Lucida Sans" charset="0"/>
                <a:cs typeface="Times New Roman" charset="0"/>
              </a:rPr>
              <a:t>Tuhan juga akan meninggikan keturunan Daud melalui Zerubabel (2:23)</a:t>
            </a:r>
            <a:endParaRPr lang="en-GB" sz="2800" b="1">
              <a:latin typeface="Lucida Sans" charset="0"/>
              <a:cs typeface="Times New Roman" charset="0"/>
            </a:endParaRPr>
          </a:p>
        </p:txBody>
      </p:sp>
      <p:sp>
        <p:nvSpPr>
          <p:cNvPr id="109571" name="Text Box 4"/>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643</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2035" name="Text Box 1027"/>
          <p:cNvSpPr txBox="1">
            <a:spLocks noChangeArrowheads="1"/>
          </p:cNvSpPr>
          <p:nvPr/>
        </p:nvSpPr>
        <p:spPr bwMode="auto">
          <a:xfrm rot="17055432">
            <a:off x="-146050" y="280352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2036" name="Text Box 1028"/>
          <p:cNvSpPr txBox="1">
            <a:spLocks noChangeArrowheads="1"/>
          </p:cNvSpPr>
          <p:nvPr/>
        </p:nvSpPr>
        <p:spPr bwMode="auto">
          <a:xfrm rot="17006968">
            <a:off x="813593" y="277098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2037" name="Text Box 1029"/>
          <p:cNvSpPr txBox="1">
            <a:spLocks noChangeArrowheads="1"/>
          </p:cNvSpPr>
          <p:nvPr/>
        </p:nvSpPr>
        <p:spPr bwMode="auto">
          <a:xfrm rot="17020474">
            <a:off x="1537493" y="258683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2038" name="Text Box 1030"/>
          <p:cNvSpPr txBox="1">
            <a:spLocks noChangeArrowheads="1"/>
          </p:cNvSpPr>
          <p:nvPr/>
        </p:nvSpPr>
        <p:spPr bwMode="auto">
          <a:xfrm rot="16969761">
            <a:off x="2454275" y="266065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2039"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2040" name="Text Box 1032"/>
          <p:cNvSpPr txBox="1">
            <a:spLocks noChangeArrowheads="1"/>
          </p:cNvSpPr>
          <p:nvPr/>
        </p:nvSpPr>
        <p:spPr bwMode="auto">
          <a:xfrm rot="-5400000">
            <a:off x="-1512888" y="1611313"/>
            <a:ext cx="394017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err="1">
                <a:ea typeface="+mn-ea"/>
                <a:cs typeface="+mn-cs"/>
              </a:rPr>
              <a:t>Hagai</a:t>
            </a:r>
            <a:endParaRPr lang="en-US" sz="4400" b="1" dirty="0">
              <a:ea typeface="+mn-ea"/>
              <a:cs typeface="+mn-cs"/>
            </a:endParaRPr>
          </a:p>
        </p:txBody>
      </p:sp>
      <p:sp>
        <p:nvSpPr>
          <p:cNvPr id="172041"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2042"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10602" name="Group 1035"/>
          <p:cNvGrpSpPr>
            <a:grpSpLocks/>
          </p:cNvGrpSpPr>
          <p:nvPr/>
        </p:nvGrpSpPr>
        <p:grpSpPr bwMode="auto">
          <a:xfrm>
            <a:off x="4343400" y="5029200"/>
            <a:ext cx="76200" cy="762000"/>
            <a:chOff x="3360" y="240"/>
            <a:chExt cx="48" cy="672"/>
          </a:xfrm>
        </p:grpSpPr>
        <p:grpSp>
          <p:nvGrpSpPr>
            <p:cNvPr id="110626" name="Group 1036"/>
            <p:cNvGrpSpPr>
              <a:grpSpLocks/>
            </p:cNvGrpSpPr>
            <p:nvPr/>
          </p:nvGrpSpPr>
          <p:grpSpPr bwMode="auto">
            <a:xfrm flipH="1">
              <a:off x="3360" y="240"/>
              <a:ext cx="48" cy="336"/>
              <a:chOff x="2016" y="3120"/>
              <a:chExt cx="0" cy="864"/>
            </a:xfrm>
          </p:grpSpPr>
          <p:sp>
            <p:nvSpPr>
              <p:cNvPr id="172045"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6"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7"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8"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9" name="Text Box 1041"/>
          <p:cNvSpPr txBox="1">
            <a:spLocks noChangeArrowheads="1"/>
          </p:cNvSpPr>
          <p:nvPr/>
        </p:nvSpPr>
        <p:spPr bwMode="auto">
          <a:xfrm rot="16200000">
            <a:off x="7356475" y="520700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2050"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1"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2"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3"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4"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5"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6"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7"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8" name="Text Box 1050"/>
          <p:cNvSpPr txBox="1">
            <a:spLocks noChangeArrowheads="1"/>
          </p:cNvSpPr>
          <p:nvPr/>
        </p:nvSpPr>
        <p:spPr bwMode="auto">
          <a:xfrm>
            <a:off x="4429125" y="5105400"/>
            <a:ext cx="328612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2059"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2060"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1"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2062"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2063"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2064"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2065"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6"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7" name="Text Box 1059"/>
          <p:cNvSpPr txBox="1">
            <a:spLocks noChangeArrowheads="1"/>
          </p:cNvSpPr>
          <p:nvPr/>
        </p:nvSpPr>
        <p:spPr bwMode="auto">
          <a:xfrm rot="-69446514">
            <a:off x="3359150" y="2803525"/>
            <a:ext cx="361315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Laknat</a:t>
            </a:r>
            <a:r>
              <a:rPr lang="en-US" sz="3600" b="1" dirty="0">
                <a:ea typeface="+mn-ea"/>
                <a:cs typeface="+mn-cs"/>
              </a:rPr>
              <a:t> 10-17</a:t>
            </a:r>
          </a:p>
        </p:txBody>
      </p:sp>
      <p:sp>
        <p:nvSpPr>
          <p:cNvPr id="172068" name="Rectangle 1060"/>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37" name="Text Box 1048"/>
          <p:cNvSpPr txBox="1">
            <a:spLocks noChangeArrowheads="1"/>
          </p:cNvSpPr>
          <p:nvPr/>
        </p:nvSpPr>
        <p:spPr bwMode="auto">
          <a:xfrm rot="16919465">
            <a:off x="4197351" y="2840037"/>
            <a:ext cx="3613150" cy="56832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100" b="1" dirty="0" err="1">
                <a:ea typeface="+mn-ea"/>
                <a:cs typeface="+mn-cs"/>
              </a:rPr>
              <a:t>Berkat</a:t>
            </a:r>
            <a:r>
              <a:rPr lang="en-US" sz="3100" b="1" dirty="0">
                <a:ea typeface="+mn-ea"/>
                <a:cs typeface="+mn-cs"/>
              </a:rPr>
              <a:t>-</a:t>
            </a:r>
            <a:r>
              <a:rPr lang="en-US" sz="3100" b="1" dirty="0" err="1">
                <a:ea typeface="+mn-ea"/>
                <a:cs typeface="+mn-cs"/>
              </a:rPr>
              <a:t>berkat</a:t>
            </a:r>
            <a:r>
              <a:rPr lang="en-US" sz="3100" b="1" dirty="0">
                <a:ea typeface="+mn-ea"/>
                <a:cs typeface="+mn-cs"/>
              </a:rPr>
              <a:t> 18-19</a:t>
            </a:r>
          </a:p>
        </p:txBody>
      </p:sp>
      <p:sp>
        <p:nvSpPr>
          <p:cNvPr id="38" name="Text Box 8"/>
          <p:cNvSpPr txBox="1">
            <a:spLocks noChangeArrowheads="1"/>
          </p:cNvSpPr>
          <p:nvPr/>
        </p:nvSpPr>
        <p:spPr bwMode="auto">
          <a:xfrm rot="17003057">
            <a:off x="5226050" y="2894013"/>
            <a:ext cx="35306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Global 20-22</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ChangeArrowheads="1"/>
          </p:cNvSpPr>
          <p:nvPr/>
        </p:nvSpPr>
        <p:spPr bwMode="auto">
          <a:xfrm>
            <a:off x="0" y="0"/>
            <a:ext cx="9144000" cy="6858000"/>
          </a:xfrm>
          <a:prstGeom prst="rect">
            <a:avLst/>
          </a:prstGeom>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ln w="9525">
            <a:noFill/>
            <a:miter lim="800000"/>
            <a:headEnd/>
            <a:tailEnd/>
          </a:ln>
          <a:effectLst>
            <a:outerShdw dist="35921" dir="2700000" algn="ctr" rotWithShape="0">
              <a:schemeClr val="bg2"/>
            </a:outerShdw>
          </a:effectLst>
        </p:spPr>
        <p:txBody>
          <a:bodyPr wrap="none" anchor="ctr"/>
          <a:lstStyle/>
          <a:p>
            <a:pPr algn="ctr">
              <a:defRPr/>
            </a:pPr>
            <a:endParaRPr lang="en-US">
              <a:ea typeface="+mn-ea"/>
              <a:cs typeface="+mn-cs"/>
            </a:endParaRPr>
          </a:p>
        </p:txBody>
      </p:sp>
      <p:sp>
        <p:nvSpPr>
          <p:cNvPr id="172035" name="Text Box 1027"/>
          <p:cNvSpPr txBox="1">
            <a:spLocks noChangeArrowheads="1"/>
          </p:cNvSpPr>
          <p:nvPr/>
        </p:nvSpPr>
        <p:spPr bwMode="auto">
          <a:xfrm rot="17055432">
            <a:off x="-146050" y="2803525"/>
            <a:ext cx="361315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Celaan</a:t>
            </a:r>
            <a:r>
              <a:rPr lang="en-US" sz="3600" b="1" dirty="0">
                <a:ea typeface="+mn-ea"/>
                <a:cs typeface="+mn-cs"/>
              </a:rPr>
              <a:t> 1-11</a:t>
            </a:r>
          </a:p>
        </p:txBody>
      </p:sp>
      <p:sp>
        <p:nvSpPr>
          <p:cNvPr id="172036" name="Text Box 1028"/>
          <p:cNvSpPr txBox="1">
            <a:spLocks noChangeArrowheads="1"/>
          </p:cNvSpPr>
          <p:nvPr/>
        </p:nvSpPr>
        <p:spPr bwMode="auto">
          <a:xfrm rot="17006968">
            <a:off x="813593" y="2770982"/>
            <a:ext cx="3675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Sambutan</a:t>
            </a:r>
            <a:r>
              <a:rPr lang="en-US" sz="3600" b="1" dirty="0">
                <a:ea typeface="+mn-ea"/>
                <a:cs typeface="+mn-cs"/>
              </a:rPr>
              <a:t> 12-15</a:t>
            </a:r>
          </a:p>
        </p:txBody>
      </p:sp>
      <p:sp>
        <p:nvSpPr>
          <p:cNvPr id="172037" name="Text Box 1029"/>
          <p:cNvSpPr txBox="1">
            <a:spLocks noChangeArrowheads="1"/>
          </p:cNvSpPr>
          <p:nvPr/>
        </p:nvSpPr>
        <p:spPr bwMode="auto">
          <a:xfrm rot="17020474">
            <a:off x="1537493" y="2586832"/>
            <a:ext cx="4056063"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kini</a:t>
            </a:r>
            <a:r>
              <a:rPr lang="en-US" sz="3600" b="1" dirty="0">
                <a:ea typeface="+mn-ea"/>
                <a:cs typeface="+mn-cs"/>
              </a:rPr>
              <a:t> 1-5 </a:t>
            </a:r>
          </a:p>
        </p:txBody>
      </p:sp>
      <p:sp>
        <p:nvSpPr>
          <p:cNvPr id="172038" name="Text Box 1030"/>
          <p:cNvSpPr txBox="1">
            <a:spLocks noChangeArrowheads="1"/>
          </p:cNvSpPr>
          <p:nvPr/>
        </p:nvSpPr>
        <p:spPr bwMode="auto">
          <a:xfrm rot="16969761">
            <a:off x="2454275" y="2660650"/>
            <a:ext cx="3898900" cy="6477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Masa</a:t>
            </a:r>
            <a:r>
              <a:rPr lang="en-US" sz="3600" b="1" dirty="0">
                <a:ea typeface="+mn-ea"/>
                <a:cs typeface="+mn-cs"/>
              </a:rPr>
              <a:t> </a:t>
            </a:r>
            <a:r>
              <a:rPr lang="en-US" sz="3600" b="1" dirty="0" err="1">
                <a:ea typeface="+mn-ea"/>
                <a:cs typeface="+mn-cs"/>
              </a:rPr>
              <a:t>depan</a:t>
            </a:r>
            <a:r>
              <a:rPr lang="en-US" sz="3600" b="1" dirty="0">
                <a:ea typeface="+mn-ea"/>
                <a:cs typeface="+mn-cs"/>
              </a:rPr>
              <a:t> 6-9</a:t>
            </a:r>
            <a:endParaRPr lang="en-US" sz="3200" b="1" dirty="0">
              <a:ea typeface="+mn-ea"/>
              <a:cs typeface="+mn-cs"/>
            </a:endParaRPr>
          </a:p>
        </p:txBody>
      </p:sp>
      <p:sp>
        <p:nvSpPr>
          <p:cNvPr id="172039" name="Text Box 1031"/>
          <p:cNvSpPr txBox="1">
            <a:spLocks noChangeArrowheads="1"/>
          </p:cNvSpPr>
          <p:nvPr/>
        </p:nvSpPr>
        <p:spPr bwMode="auto">
          <a:xfrm>
            <a:off x="685800" y="5867400"/>
            <a:ext cx="7086600" cy="46196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b="1" dirty="0" err="1">
                <a:ea typeface="+mn-ea"/>
                <a:cs typeface="+mn-cs"/>
              </a:rPr>
              <a:t>Mengutamakan</a:t>
            </a:r>
            <a:r>
              <a:rPr lang="en-US" b="1" dirty="0">
                <a:ea typeface="+mn-ea"/>
                <a:cs typeface="+mn-cs"/>
              </a:rPr>
              <a:t> </a:t>
            </a:r>
            <a:r>
              <a:rPr lang="en-US" b="1" dirty="0" err="1">
                <a:ea typeface="+mn-ea"/>
                <a:cs typeface="+mn-cs"/>
              </a:rPr>
              <a:t>perkara-perkara</a:t>
            </a:r>
            <a:r>
              <a:rPr lang="en-US" b="1" dirty="0">
                <a:ea typeface="+mn-ea"/>
                <a:cs typeface="+mn-cs"/>
              </a:rPr>
              <a:t> yang </a:t>
            </a:r>
            <a:r>
              <a:rPr lang="en-US" b="1" dirty="0" err="1">
                <a:ea typeface="+mn-ea"/>
                <a:cs typeface="+mn-cs"/>
              </a:rPr>
              <a:t>penting</a:t>
            </a:r>
            <a:r>
              <a:rPr lang="en-US" b="1" dirty="0">
                <a:ea typeface="+mn-ea"/>
                <a:cs typeface="+mn-cs"/>
              </a:rPr>
              <a:t> </a:t>
            </a:r>
          </a:p>
        </p:txBody>
      </p:sp>
      <p:sp>
        <p:nvSpPr>
          <p:cNvPr id="172040" name="Text Box 1032"/>
          <p:cNvSpPr txBox="1">
            <a:spLocks noChangeArrowheads="1"/>
          </p:cNvSpPr>
          <p:nvPr/>
        </p:nvSpPr>
        <p:spPr bwMode="auto">
          <a:xfrm rot="-5400000">
            <a:off x="-1512888" y="1611313"/>
            <a:ext cx="3940175" cy="76200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4400" b="1" dirty="0" err="1">
                <a:ea typeface="+mn-ea"/>
                <a:cs typeface="+mn-cs"/>
              </a:rPr>
              <a:t>Hagai</a:t>
            </a:r>
            <a:endParaRPr lang="en-US" sz="4400" b="1" dirty="0">
              <a:ea typeface="+mn-ea"/>
              <a:cs typeface="+mn-cs"/>
            </a:endParaRPr>
          </a:p>
        </p:txBody>
      </p:sp>
      <p:sp>
        <p:nvSpPr>
          <p:cNvPr id="172041" name="Text Box 1033"/>
          <p:cNvSpPr txBox="1">
            <a:spLocks noChangeArrowheads="1"/>
          </p:cNvSpPr>
          <p:nvPr/>
        </p:nvSpPr>
        <p:spPr bwMode="auto">
          <a:xfrm>
            <a:off x="6796088" y="471488"/>
            <a:ext cx="19050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Penantian</a:t>
            </a:r>
            <a:r>
              <a:rPr lang="en-US" b="1" dirty="0">
                <a:ea typeface="+mn-ea"/>
                <a:cs typeface="+mn-cs"/>
              </a:rPr>
              <a:t> 2:20-23</a:t>
            </a:r>
          </a:p>
        </p:txBody>
      </p:sp>
      <p:sp>
        <p:nvSpPr>
          <p:cNvPr id="172042" name="Text Box 1034"/>
          <p:cNvSpPr txBox="1">
            <a:spLocks noChangeArrowheads="1"/>
          </p:cNvSpPr>
          <p:nvPr/>
        </p:nvSpPr>
        <p:spPr bwMode="auto">
          <a:xfrm>
            <a:off x="685800" y="5105400"/>
            <a:ext cx="3657600"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Kerja-kerja</a:t>
            </a:r>
            <a:r>
              <a:rPr lang="en-US" sz="2600" b="1" dirty="0">
                <a:ea typeface="+mn-ea"/>
                <a:cs typeface="+mn-cs"/>
              </a:rPr>
              <a:t> </a:t>
            </a:r>
            <a:r>
              <a:rPr lang="en-US" sz="2600" b="1" dirty="0" err="1">
                <a:ea typeface="+mn-ea"/>
                <a:cs typeface="+mn-cs"/>
              </a:rPr>
              <a:t>Pembinaan</a:t>
            </a:r>
            <a:endParaRPr lang="en-US" sz="2600" b="1" dirty="0">
              <a:ea typeface="+mn-ea"/>
              <a:cs typeface="+mn-cs"/>
            </a:endParaRPr>
          </a:p>
        </p:txBody>
      </p:sp>
      <p:grpSp>
        <p:nvGrpSpPr>
          <p:cNvPr id="111626" name="Group 1035"/>
          <p:cNvGrpSpPr>
            <a:grpSpLocks/>
          </p:cNvGrpSpPr>
          <p:nvPr/>
        </p:nvGrpSpPr>
        <p:grpSpPr bwMode="auto">
          <a:xfrm>
            <a:off x="4343400" y="5029200"/>
            <a:ext cx="76200" cy="762000"/>
            <a:chOff x="3360" y="240"/>
            <a:chExt cx="48" cy="672"/>
          </a:xfrm>
        </p:grpSpPr>
        <p:grpSp>
          <p:nvGrpSpPr>
            <p:cNvPr id="111651" name="Group 1036"/>
            <p:cNvGrpSpPr>
              <a:grpSpLocks/>
            </p:cNvGrpSpPr>
            <p:nvPr/>
          </p:nvGrpSpPr>
          <p:grpSpPr bwMode="auto">
            <a:xfrm flipH="1">
              <a:off x="3360" y="240"/>
              <a:ext cx="48" cy="336"/>
              <a:chOff x="2016" y="3120"/>
              <a:chExt cx="0" cy="864"/>
            </a:xfrm>
          </p:grpSpPr>
          <p:sp>
            <p:nvSpPr>
              <p:cNvPr id="172045" name="Line 1037"/>
              <p:cNvSpPr>
                <a:spLocks noChangeShapeType="1"/>
              </p:cNvSpPr>
              <p:nvPr/>
            </p:nvSpPr>
            <p:spPr bwMode="auto">
              <a:xfrm>
                <a:off x="2147483647" y="3120"/>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6" name="Line 1038"/>
              <p:cNvSpPr>
                <a:spLocks noChangeShapeType="1"/>
              </p:cNvSpPr>
              <p:nvPr/>
            </p:nvSpPr>
            <p:spPr bwMode="auto">
              <a:xfrm>
                <a:off x="2147483647" y="3552"/>
                <a:ext cx="0" cy="432"/>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7" name="Line 1039"/>
            <p:cNvSpPr>
              <a:spLocks noChangeShapeType="1"/>
            </p:cNvSpPr>
            <p:nvPr/>
          </p:nvSpPr>
          <p:spPr bwMode="auto">
            <a:xfrm flipV="1">
              <a:off x="3360" y="576"/>
              <a:ext cx="0" cy="336"/>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72048" name="Line 1040"/>
          <p:cNvSpPr>
            <a:spLocks noChangeShapeType="1"/>
          </p:cNvSpPr>
          <p:nvPr/>
        </p:nvSpPr>
        <p:spPr bwMode="auto">
          <a:xfrm flipH="1">
            <a:off x="60372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49" name="Text Box 1041"/>
          <p:cNvSpPr txBox="1">
            <a:spLocks noChangeArrowheads="1"/>
          </p:cNvSpPr>
          <p:nvPr/>
        </p:nvSpPr>
        <p:spPr bwMode="auto">
          <a:xfrm rot="16200000">
            <a:off x="7356475" y="5207000"/>
            <a:ext cx="217170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a:ea typeface="+mn-ea"/>
                <a:cs typeface="+mn-cs"/>
              </a:rPr>
              <a:t>520 S. M.</a:t>
            </a:r>
          </a:p>
        </p:txBody>
      </p:sp>
      <p:sp>
        <p:nvSpPr>
          <p:cNvPr id="172050" name="Line 1042"/>
          <p:cNvSpPr>
            <a:spLocks noChangeShapeType="1"/>
          </p:cNvSpPr>
          <p:nvPr/>
        </p:nvSpPr>
        <p:spPr bwMode="auto">
          <a:xfrm>
            <a:off x="6905625"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1" name="Line 1043"/>
          <p:cNvSpPr>
            <a:spLocks noChangeShapeType="1"/>
          </p:cNvSpPr>
          <p:nvPr/>
        </p:nvSpPr>
        <p:spPr bwMode="auto">
          <a:xfrm flipH="1">
            <a:off x="4360863" y="1295400"/>
            <a:ext cx="803275"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2" name="Line 1044"/>
          <p:cNvSpPr>
            <a:spLocks noChangeShapeType="1"/>
          </p:cNvSpPr>
          <p:nvPr/>
        </p:nvSpPr>
        <p:spPr bwMode="auto">
          <a:xfrm flipH="1">
            <a:off x="6096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3" name="Line 1045"/>
          <p:cNvSpPr>
            <a:spLocks noChangeShapeType="1"/>
          </p:cNvSpPr>
          <p:nvPr/>
        </p:nvSpPr>
        <p:spPr bwMode="auto">
          <a:xfrm flipH="1">
            <a:off x="268605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4" name="Line 1046"/>
          <p:cNvSpPr>
            <a:spLocks noChangeShapeType="1"/>
          </p:cNvSpPr>
          <p:nvPr/>
        </p:nvSpPr>
        <p:spPr bwMode="auto">
          <a:xfrm flipH="1">
            <a:off x="1862138" y="1371600"/>
            <a:ext cx="804862" cy="36544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5" name="Line 1047"/>
          <p:cNvSpPr>
            <a:spLocks noChangeShapeType="1"/>
          </p:cNvSpPr>
          <p:nvPr/>
        </p:nvSpPr>
        <p:spPr bwMode="auto">
          <a:xfrm flipH="1">
            <a:off x="5273675" y="1295400"/>
            <a:ext cx="822325"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6" name="Line 1048"/>
          <p:cNvSpPr>
            <a:spLocks noChangeShapeType="1"/>
          </p:cNvSpPr>
          <p:nvPr/>
        </p:nvSpPr>
        <p:spPr bwMode="auto">
          <a:xfrm flipH="1">
            <a:off x="7104063" y="1295400"/>
            <a:ext cx="820737"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7" name="Line 1049"/>
          <p:cNvSpPr>
            <a:spLocks noChangeShapeType="1"/>
          </p:cNvSpPr>
          <p:nvPr/>
        </p:nvSpPr>
        <p:spPr bwMode="auto">
          <a:xfrm flipH="1">
            <a:off x="7772400" y="1219200"/>
            <a:ext cx="838200" cy="38068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58" name="Text Box 1050"/>
          <p:cNvSpPr txBox="1">
            <a:spLocks noChangeArrowheads="1"/>
          </p:cNvSpPr>
          <p:nvPr/>
        </p:nvSpPr>
        <p:spPr bwMode="auto">
          <a:xfrm>
            <a:off x="4429125" y="5105400"/>
            <a:ext cx="3286125" cy="4921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600" b="1" dirty="0" err="1">
                <a:ea typeface="+mn-ea"/>
                <a:cs typeface="+mn-cs"/>
              </a:rPr>
              <a:t>Berkat-berkat</a:t>
            </a:r>
            <a:endParaRPr lang="en-US" sz="2600" b="1" dirty="0">
              <a:ea typeface="+mn-ea"/>
              <a:cs typeface="+mn-cs"/>
            </a:endParaRPr>
          </a:p>
        </p:txBody>
      </p:sp>
      <p:sp>
        <p:nvSpPr>
          <p:cNvPr id="172059" name="Rectangle 1051"/>
          <p:cNvSpPr>
            <a:spLocks noChangeArrowheads="1"/>
          </p:cNvSpPr>
          <p:nvPr/>
        </p:nvSpPr>
        <p:spPr bwMode="auto">
          <a:xfrm>
            <a:off x="609600" y="5867400"/>
            <a:ext cx="7172325" cy="538163"/>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72060" name="Line 1052"/>
          <p:cNvSpPr>
            <a:spLocks noChangeShapeType="1"/>
          </p:cNvSpPr>
          <p:nvPr/>
        </p:nvSpPr>
        <p:spPr bwMode="auto">
          <a:xfrm>
            <a:off x="35052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1" name="Text Box 1053"/>
          <p:cNvSpPr txBox="1">
            <a:spLocks noChangeArrowheads="1"/>
          </p:cNvSpPr>
          <p:nvPr/>
        </p:nvSpPr>
        <p:spPr bwMode="auto">
          <a:xfrm>
            <a:off x="16002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Teguran</a:t>
            </a:r>
            <a:r>
              <a:rPr lang="en-US" b="1" dirty="0">
                <a:ea typeface="+mn-ea"/>
                <a:cs typeface="+mn-cs"/>
              </a:rPr>
              <a:t> 1:1-15</a:t>
            </a:r>
          </a:p>
        </p:txBody>
      </p:sp>
      <p:sp>
        <p:nvSpPr>
          <p:cNvPr id="172062" name="Text Box 1054"/>
          <p:cNvSpPr txBox="1">
            <a:spLocks noChangeArrowheads="1"/>
          </p:cNvSpPr>
          <p:nvPr/>
        </p:nvSpPr>
        <p:spPr bwMode="auto">
          <a:xfrm>
            <a:off x="3457575"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Penyenangan</a:t>
            </a:r>
            <a:r>
              <a:rPr lang="en-US" b="1" dirty="0">
                <a:ea typeface="+mn-ea"/>
                <a:cs typeface="+mn-cs"/>
              </a:rPr>
              <a:t> 2:1-9</a:t>
            </a:r>
          </a:p>
        </p:txBody>
      </p:sp>
      <p:sp>
        <p:nvSpPr>
          <p:cNvPr id="172063" name="Text Box 1055"/>
          <p:cNvSpPr txBox="1">
            <a:spLocks noChangeArrowheads="1"/>
          </p:cNvSpPr>
          <p:nvPr/>
        </p:nvSpPr>
        <p:spPr bwMode="auto">
          <a:xfrm>
            <a:off x="5181600" y="471488"/>
            <a:ext cx="1752600" cy="83026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defRPr/>
            </a:pPr>
            <a:r>
              <a:rPr lang="en-US" b="1" dirty="0" err="1">
                <a:ea typeface="+mn-ea"/>
                <a:cs typeface="+mn-cs"/>
              </a:rPr>
              <a:t>Pengesahan</a:t>
            </a:r>
            <a:r>
              <a:rPr lang="en-US" b="1" dirty="0">
                <a:ea typeface="+mn-ea"/>
                <a:cs typeface="+mn-cs"/>
              </a:rPr>
              <a:t> 2:10-19</a:t>
            </a:r>
          </a:p>
        </p:txBody>
      </p:sp>
      <p:sp>
        <p:nvSpPr>
          <p:cNvPr id="172064" name="Rectangle 1056"/>
          <p:cNvSpPr>
            <a:spLocks noChangeArrowheads="1"/>
          </p:cNvSpPr>
          <p:nvPr/>
        </p:nvSpPr>
        <p:spPr bwMode="auto">
          <a:xfrm>
            <a:off x="1447800" y="533400"/>
            <a:ext cx="7162800" cy="7620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lgn="ctr">
              <a:spcBef>
                <a:spcPct val="20000"/>
              </a:spcBef>
              <a:buFontTx/>
              <a:buChar char="•"/>
              <a:defRPr/>
            </a:pPr>
            <a:endParaRPr lang="en-US">
              <a:ea typeface="+mn-ea"/>
              <a:cs typeface="+mn-cs"/>
            </a:endParaRPr>
          </a:p>
        </p:txBody>
      </p:sp>
      <p:sp>
        <p:nvSpPr>
          <p:cNvPr id="172065" name="Line 1057"/>
          <p:cNvSpPr>
            <a:spLocks noChangeShapeType="1"/>
          </p:cNvSpPr>
          <p:nvPr/>
        </p:nvSpPr>
        <p:spPr bwMode="auto">
          <a:xfrm flipH="1">
            <a:off x="3581400" y="1295400"/>
            <a:ext cx="820738" cy="3730625"/>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6" name="Line 1058"/>
          <p:cNvSpPr>
            <a:spLocks noChangeShapeType="1"/>
          </p:cNvSpPr>
          <p:nvPr/>
        </p:nvSpPr>
        <p:spPr bwMode="auto">
          <a:xfrm>
            <a:off x="5181600" y="533400"/>
            <a:ext cx="0" cy="762000"/>
          </a:xfrm>
          <a:prstGeom prst="line">
            <a:avLst/>
          </a:prstGeom>
          <a:noFill/>
          <a:ln w="57150">
            <a:solidFill>
              <a:schemeClr val="tx1"/>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72067" name="Text Box 1059"/>
          <p:cNvSpPr txBox="1">
            <a:spLocks noChangeArrowheads="1"/>
          </p:cNvSpPr>
          <p:nvPr/>
        </p:nvSpPr>
        <p:spPr bwMode="auto">
          <a:xfrm rot="-69446514">
            <a:off x="3359150" y="2803525"/>
            <a:ext cx="3613150"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Laknat</a:t>
            </a:r>
            <a:r>
              <a:rPr lang="en-US" sz="3600" b="1" dirty="0">
                <a:ea typeface="+mn-ea"/>
                <a:cs typeface="+mn-cs"/>
              </a:rPr>
              <a:t> 10-17</a:t>
            </a:r>
          </a:p>
        </p:txBody>
      </p:sp>
      <p:sp>
        <p:nvSpPr>
          <p:cNvPr id="172068" name="Rectangle 1060"/>
          <p:cNvSpPr>
            <a:spLocks noChangeArrowheads="1"/>
          </p:cNvSpPr>
          <p:nvPr/>
        </p:nvSpPr>
        <p:spPr bwMode="auto">
          <a:xfrm>
            <a:off x="609600" y="5029200"/>
            <a:ext cx="7162800" cy="838200"/>
          </a:xfrm>
          <a:prstGeom prst="rect">
            <a:avLst/>
          </a:prstGeom>
          <a:noFill/>
          <a:ln w="57150">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37" name="Text Box 1048"/>
          <p:cNvSpPr txBox="1">
            <a:spLocks noChangeArrowheads="1"/>
          </p:cNvSpPr>
          <p:nvPr/>
        </p:nvSpPr>
        <p:spPr bwMode="auto">
          <a:xfrm rot="16919465">
            <a:off x="4197351" y="2840037"/>
            <a:ext cx="3613150" cy="568325"/>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100" b="1" dirty="0" err="1">
                <a:ea typeface="+mn-ea"/>
                <a:cs typeface="+mn-cs"/>
              </a:rPr>
              <a:t>Berkat</a:t>
            </a:r>
            <a:r>
              <a:rPr lang="en-US" sz="3100" b="1" dirty="0">
                <a:ea typeface="+mn-ea"/>
                <a:cs typeface="+mn-cs"/>
              </a:rPr>
              <a:t>-</a:t>
            </a:r>
            <a:r>
              <a:rPr lang="en-US" sz="3100" b="1" dirty="0" err="1">
                <a:ea typeface="+mn-ea"/>
                <a:cs typeface="+mn-cs"/>
              </a:rPr>
              <a:t>berkat</a:t>
            </a:r>
            <a:r>
              <a:rPr lang="en-US" sz="3100" b="1" dirty="0">
                <a:ea typeface="+mn-ea"/>
                <a:cs typeface="+mn-cs"/>
              </a:rPr>
              <a:t> 18-19</a:t>
            </a:r>
          </a:p>
        </p:txBody>
      </p:sp>
      <p:sp>
        <p:nvSpPr>
          <p:cNvPr id="38" name="Text Box 8"/>
          <p:cNvSpPr txBox="1">
            <a:spLocks noChangeArrowheads="1"/>
          </p:cNvSpPr>
          <p:nvPr/>
        </p:nvSpPr>
        <p:spPr bwMode="auto">
          <a:xfrm rot="17003057">
            <a:off x="5226050" y="2938463"/>
            <a:ext cx="3530600" cy="5524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000" b="1" dirty="0" err="1">
                <a:ea typeface="+mn-ea"/>
                <a:cs typeface="+mn-cs"/>
              </a:rPr>
              <a:t>Antarabangsa</a:t>
            </a:r>
            <a:r>
              <a:rPr lang="en-US" sz="3000" b="1" dirty="0">
                <a:ea typeface="+mn-ea"/>
                <a:cs typeface="+mn-cs"/>
              </a:rPr>
              <a:t> 20-22</a:t>
            </a:r>
          </a:p>
        </p:txBody>
      </p:sp>
      <p:sp>
        <p:nvSpPr>
          <p:cNvPr id="39" name="Text Box 10"/>
          <p:cNvSpPr txBox="1">
            <a:spLocks noChangeArrowheads="1"/>
          </p:cNvSpPr>
          <p:nvPr/>
        </p:nvSpPr>
        <p:spPr bwMode="auto">
          <a:xfrm rot="16987485">
            <a:off x="5995987" y="2827338"/>
            <a:ext cx="3667125" cy="641350"/>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defRPr/>
            </a:pPr>
            <a:r>
              <a:rPr lang="en-US" sz="3600" b="1" dirty="0" err="1">
                <a:ea typeface="+mn-ea"/>
                <a:cs typeface="+mn-cs"/>
              </a:rPr>
              <a:t>Peribadi</a:t>
            </a:r>
            <a:r>
              <a:rPr lang="en-US" sz="3600" b="1" dirty="0">
                <a:ea typeface="+mn-ea"/>
                <a:cs typeface="+mn-cs"/>
              </a:rPr>
              <a:t> 23</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t>
            </a:r>
            <a:br>
              <a:rPr lang="en-US" sz="2400" b="1">
                <a:latin typeface="Lucida Sans" charset="0"/>
                <a:cs typeface="Times New Roman" charset="0"/>
              </a:rPr>
            </a:br>
            <a:r>
              <a:rPr lang="en-US" sz="2400" b="1">
                <a:latin typeface="Lucida Sans" charset="0"/>
                <a:cs typeface="Times New Roman" charset="0"/>
              </a:rPr>
              <a:t/>
            </a:r>
            <a:br>
              <a:rPr lang="en-US" sz="2400" b="1">
                <a:latin typeface="Lucida Sans" charset="0"/>
                <a:cs typeface="Times New Roman" charset="0"/>
              </a:rPr>
            </a:br>
            <a:r>
              <a:rPr lang="en-US">
                <a:latin typeface="Matisse ITC" charset="0"/>
                <a:cs typeface="Times New Roman" charset="0"/>
              </a:rPr>
              <a:t>Tema-tema teologi</a:t>
            </a:r>
            <a:br>
              <a:rPr lang="en-US">
                <a:latin typeface="Matisse ITC" charset="0"/>
                <a:cs typeface="Times New Roman" charset="0"/>
              </a:rPr>
            </a:br>
            <a:r>
              <a:rPr lang="en-US" sz="2400" b="1">
                <a:latin typeface="Lucida Sans" charset="0"/>
                <a:cs typeface="Times New Roman" charset="0"/>
              </a:rPr>
              <a:t> </a:t>
            </a:r>
            <a:br>
              <a:rPr lang="en-US" sz="2400" b="1">
                <a:latin typeface="Lucida Sans" charset="0"/>
                <a:cs typeface="Times New Roman" charset="0"/>
              </a:rPr>
            </a:br>
            <a:r>
              <a:rPr lang="en-US" sz="2400" b="1">
                <a:latin typeface="Lucida Sans" charset="0"/>
                <a:cs typeface="Times New Roman" charset="0"/>
              </a:rPr>
              <a:t/>
            </a:r>
            <a:br>
              <a:rPr lang="en-US" sz="2400" b="1">
                <a:latin typeface="Lucida Sans" charset="0"/>
                <a:cs typeface="Times New Roman" charset="0"/>
              </a:rPr>
            </a:b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12642" name="Rectangle 3"/>
          <p:cNvSpPr>
            <a:spLocks noGrp="1" noChangeArrowheads="1"/>
          </p:cNvSpPr>
          <p:nvPr>
            <p:ph type="body" idx="1"/>
          </p:nvPr>
        </p:nvSpPr>
        <p:spPr>
          <a:xfrm>
            <a:off x="304800" y="1524000"/>
            <a:ext cx="8534400" cy="4114800"/>
          </a:xfrm>
        </p:spPr>
        <p:txBody>
          <a:bodyPr/>
          <a:lstStyle/>
          <a:p>
            <a:pPr eaLnBrk="1" hangingPunct="1"/>
            <a:r>
              <a:rPr lang="en-US" sz="2800">
                <a:solidFill>
                  <a:srgbClr val="FFCC00"/>
                </a:solidFill>
                <a:latin typeface="Arial Black" charset="0"/>
                <a:cs typeface="Times New Roman" charset="0"/>
              </a:rPr>
              <a:t>Rumah Tuhan lwn. Kehadiran Tuhan</a:t>
            </a:r>
            <a:br>
              <a:rPr lang="en-US" sz="2800">
                <a:solidFill>
                  <a:srgbClr val="FFCC00"/>
                </a:solidFill>
                <a:latin typeface="Arial Black" charset="0"/>
                <a:cs typeface="Times New Roman" charset="0"/>
              </a:rPr>
            </a:br>
            <a:endParaRPr lang="en-US" sz="2800">
              <a:solidFill>
                <a:srgbClr val="FFCC00"/>
              </a:solidFill>
              <a:latin typeface="Arial Black" charset="0"/>
              <a:cs typeface="Times New Roman" charset="0"/>
            </a:endParaRPr>
          </a:p>
          <a:p>
            <a:pPr eaLnBrk="1" hangingPunct="1">
              <a:buFont typeface="Wingdings" charset="0"/>
              <a:buNone/>
            </a:pPr>
            <a:r>
              <a:rPr lang="en-US" sz="2800" b="1">
                <a:latin typeface="Lucida Sans" charset="0"/>
                <a:cs typeface="Times New Roman" charset="0"/>
              </a:rPr>
              <a:t>	Sesetengah sarjana berpendapat bahawa Hagai “mengambil pandangan kepercayaan tahyul bahawa Tuhan tidak memberkati orang-orangNya kerana mereka belum bermula membina semula rumah Tuhan” (Knight).</a:t>
            </a:r>
            <a:endParaRPr lang="en-GB" sz="2800" b="1">
              <a:latin typeface="Lucida Sans" charset="0"/>
              <a:cs typeface="Times New Roman" charset="0"/>
            </a:endParaRP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3600" b="1" dirty="0" err="1" smtClean="0">
                <a:latin typeface="Lucida Sans" charset="0"/>
                <a:ea typeface="+mj-ea"/>
                <a:cs typeface="Times New Roman" charset="0"/>
              </a:rPr>
              <a:t>Reaksi</a:t>
            </a:r>
            <a:endParaRPr lang="en-US" sz="2800" b="1" dirty="0" smtClean="0">
              <a:latin typeface="Lucida Sans" charset="0"/>
              <a:ea typeface="+mj-ea"/>
              <a:cs typeface="Times New Roman" charset="0"/>
            </a:endParaRPr>
          </a:p>
        </p:txBody>
      </p:sp>
      <p:sp>
        <p:nvSpPr>
          <p:cNvPr id="113666" name="Rectangle 3"/>
          <p:cNvSpPr>
            <a:spLocks noGrp="1" noChangeArrowheads="1"/>
          </p:cNvSpPr>
          <p:nvPr>
            <p:ph type="body" idx="1"/>
          </p:nvPr>
        </p:nvSpPr>
        <p:spPr>
          <a:xfrm>
            <a:off x="685800" y="1714500"/>
            <a:ext cx="7772400" cy="4381500"/>
          </a:xfrm>
        </p:spPr>
        <p:txBody>
          <a:bodyPr/>
          <a:lstStyle/>
          <a:p>
            <a:pPr eaLnBrk="1" hangingPunct="1">
              <a:lnSpc>
                <a:spcPct val="90000"/>
              </a:lnSpc>
            </a:pPr>
            <a:r>
              <a:rPr lang="en-US" sz="2800" b="1">
                <a:latin typeface="Lucida Sans" charset="0"/>
                <a:cs typeface="Times New Roman" charset="0"/>
              </a:rPr>
              <a:t>Teologi Hagai tidak berdasarkan kepercayaan tahyul tetapi berdasarkan laknat-laknat dan berkat-berkat teologi Perjanjian (cf. Imamat 26; Ulangan 28).</a:t>
            </a:r>
          </a:p>
          <a:p>
            <a:pPr eaLnBrk="1" hangingPunct="1">
              <a:lnSpc>
                <a:spcPct val="90000"/>
              </a:lnSpc>
            </a:pPr>
            <a:r>
              <a:rPr lang="en-US" sz="2800" b="1">
                <a:latin typeface="Lucida Sans" charset="0"/>
                <a:cs typeface="Times New Roman" charset="0"/>
              </a:rPr>
              <a:t>Hagai mempercayai bahawa Tuhan ialah pencipta dan penanggung alam dan Tuhanlah yang dapat mengawal sejarah. Oleh itu, orang-orang Yahudi berada dalam keadaan kesengsaraan disebabkan kegagalan mereka sendiri dalam menunaikan Perjanjian.</a:t>
            </a:r>
            <a:endParaRPr lang="en-GB" sz="2800" b="1">
              <a:latin typeface="Lucida Sans" charset="0"/>
              <a:cs typeface="Times New Roman" charset="0"/>
            </a:endParaRP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8610" name="Rectangle 1026"/>
          <p:cNvSpPr>
            <a:spLocks noChangeArrowheads="1"/>
          </p:cNvSpPr>
          <p:nvPr/>
        </p:nvSpPr>
        <p:spPr bwMode="auto">
          <a:xfrm>
            <a:off x="2667000" y="3505200"/>
            <a:ext cx="6477000" cy="1371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68611" name="Rectangle 1027"/>
          <p:cNvSpPr>
            <a:spLocks noChangeArrowheads="1"/>
          </p:cNvSpPr>
          <p:nvPr/>
        </p:nvSpPr>
        <p:spPr bwMode="auto">
          <a:xfrm>
            <a:off x="0" y="3505200"/>
            <a:ext cx="1371600" cy="1371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68612" name="Text Box 1028"/>
          <p:cNvSpPr txBox="1">
            <a:spLocks noChangeArrowheads="1"/>
          </p:cNvSpPr>
          <p:nvPr/>
        </p:nvSpPr>
        <p:spPr bwMode="auto">
          <a:xfrm>
            <a:off x="83820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560</a:t>
            </a:r>
          </a:p>
        </p:txBody>
      </p:sp>
      <p:sp>
        <p:nvSpPr>
          <p:cNvPr id="223237" name="Rectangle 1029"/>
          <p:cNvSpPr>
            <a:spLocks noChangeArrowheads="1"/>
          </p:cNvSpPr>
          <p:nvPr/>
        </p:nvSpPr>
        <p:spPr bwMode="auto">
          <a:xfrm>
            <a:off x="8382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586</a:t>
            </a:r>
          </a:p>
        </p:txBody>
      </p:sp>
      <p:sp>
        <p:nvSpPr>
          <p:cNvPr id="68614" name="WordArt 1030"/>
          <p:cNvSpPr>
            <a:spLocks noChangeArrowheads="1" noChangeShapeType="1" noTextEdit="1"/>
          </p:cNvSpPr>
          <p:nvPr/>
        </p:nvSpPr>
        <p:spPr bwMode="auto">
          <a:xfrm>
            <a:off x="1905000" y="266700"/>
            <a:ext cx="5381625" cy="64770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Era Selepas Pembuangan</a:t>
            </a:r>
          </a:p>
        </p:txBody>
      </p:sp>
      <p:sp>
        <p:nvSpPr>
          <p:cNvPr id="223239" name="Rectangle 1031"/>
          <p:cNvSpPr>
            <a:spLocks noChangeArrowheads="1"/>
          </p:cNvSpPr>
          <p:nvPr/>
        </p:nvSpPr>
        <p:spPr bwMode="auto">
          <a:xfrm>
            <a:off x="23622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539</a:t>
            </a:r>
          </a:p>
        </p:txBody>
      </p:sp>
      <p:sp>
        <p:nvSpPr>
          <p:cNvPr id="223240" name="Rectangle 1032"/>
          <p:cNvSpPr>
            <a:spLocks noChangeArrowheads="1"/>
          </p:cNvSpPr>
          <p:nvPr/>
        </p:nvSpPr>
        <p:spPr bwMode="auto">
          <a:xfrm>
            <a:off x="30480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536</a:t>
            </a:r>
          </a:p>
        </p:txBody>
      </p:sp>
      <p:sp>
        <p:nvSpPr>
          <p:cNvPr id="223241" name="Rectangle 1033"/>
          <p:cNvSpPr>
            <a:spLocks noChangeArrowheads="1"/>
          </p:cNvSpPr>
          <p:nvPr/>
        </p:nvSpPr>
        <p:spPr bwMode="auto">
          <a:xfrm>
            <a:off x="4724400" y="2971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516</a:t>
            </a:r>
          </a:p>
        </p:txBody>
      </p:sp>
      <p:sp>
        <p:nvSpPr>
          <p:cNvPr id="223242" name="Rectangle 1034"/>
          <p:cNvSpPr>
            <a:spLocks noChangeArrowheads="1"/>
          </p:cNvSpPr>
          <p:nvPr/>
        </p:nvSpPr>
        <p:spPr bwMode="auto">
          <a:xfrm>
            <a:off x="-76200" y="2971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605</a:t>
            </a:r>
          </a:p>
        </p:txBody>
      </p:sp>
      <p:sp>
        <p:nvSpPr>
          <p:cNvPr id="223243" name="Rectangle 1035"/>
          <p:cNvSpPr>
            <a:spLocks noChangeArrowheads="1"/>
          </p:cNvSpPr>
          <p:nvPr/>
        </p:nvSpPr>
        <p:spPr bwMode="auto">
          <a:xfrm>
            <a:off x="4038600" y="18669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Hagai</a:t>
            </a:r>
          </a:p>
        </p:txBody>
      </p:sp>
      <p:sp>
        <p:nvSpPr>
          <p:cNvPr id="223244" name="Rectangle 1036"/>
          <p:cNvSpPr>
            <a:spLocks noChangeArrowheads="1"/>
          </p:cNvSpPr>
          <p:nvPr/>
        </p:nvSpPr>
        <p:spPr bwMode="auto">
          <a:xfrm>
            <a:off x="4038600" y="228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Zakharia</a:t>
            </a:r>
          </a:p>
        </p:txBody>
      </p:sp>
      <p:sp>
        <p:nvSpPr>
          <p:cNvPr id="223245" name="Rectangle 1037"/>
          <p:cNvSpPr>
            <a:spLocks noChangeArrowheads="1"/>
          </p:cNvSpPr>
          <p:nvPr/>
        </p:nvSpPr>
        <p:spPr bwMode="auto">
          <a:xfrm>
            <a:off x="7286625" y="2247900"/>
            <a:ext cx="1628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2800">
                <a:solidFill>
                  <a:srgbClr val="FFFFFF"/>
                </a:solidFill>
              </a:rPr>
              <a:t>Maleakhi</a:t>
            </a:r>
          </a:p>
        </p:txBody>
      </p:sp>
      <p:sp>
        <p:nvSpPr>
          <p:cNvPr id="223246" name="Rectangle 1038"/>
          <p:cNvSpPr>
            <a:spLocks noChangeArrowheads="1"/>
          </p:cNvSpPr>
          <p:nvPr/>
        </p:nvSpPr>
        <p:spPr bwMode="auto">
          <a:xfrm>
            <a:off x="3962400" y="2971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520</a:t>
            </a:r>
          </a:p>
        </p:txBody>
      </p:sp>
      <p:sp>
        <p:nvSpPr>
          <p:cNvPr id="68623" name="Rectangle 1039"/>
          <p:cNvSpPr>
            <a:spLocks noChangeArrowheads="1"/>
          </p:cNvSpPr>
          <p:nvPr/>
        </p:nvSpPr>
        <p:spPr bwMode="auto">
          <a:xfrm>
            <a:off x="1295400" y="6248400"/>
            <a:ext cx="6205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Kerja-kerja pembinaan rumah Tuhan</a:t>
            </a:r>
          </a:p>
        </p:txBody>
      </p:sp>
      <p:sp>
        <p:nvSpPr>
          <p:cNvPr id="223248" name="Rectangle 1040"/>
          <p:cNvSpPr>
            <a:spLocks noChangeArrowheads="1"/>
          </p:cNvSpPr>
          <p:nvPr/>
        </p:nvSpPr>
        <p:spPr bwMode="auto">
          <a:xfrm>
            <a:off x="7053263" y="5105400"/>
            <a:ext cx="871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Ezra</a:t>
            </a:r>
          </a:p>
        </p:txBody>
      </p:sp>
      <p:sp>
        <p:nvSpPr>
          <p:cNvPr id="223249" name="Rectangle 1041"/>
          <p:cNvSpPr>
            <a:spLocks noChangeArrowheads="1"/>
          </p:cNvSpPr>
          <p:nvPr/>
        </p:nvSpPr>
        <p:spPr bwMode="auto">
          <a:xfrm>
            <a:off x="7543800" y="5562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Nehemia</a:t>
            </a:r>
          </a:p>
        </p:txBody>
      </p:sp>
      <p:sp>
        <p:nvSpPr>
          <p:cNvPr id="68626" name="Rectangle 1042"/>
          <p:cNvSpPr>
            <a:spLocks noChangeArrowheads="1"/>
          </p:cNvSpPr>
          <p:nvPr/>
        </p:nvSpPr>
        <p:spPr bwMode="auto">
          <a:xfrm>
            <a:off x="2667000" y="3505200"/>
            <a:ext cx="914400" cy="1371600"/>
          </a:xfrm>
          <a:prstGeom prst="rect">
            <a:avLst/>
          </a:prstGeom>
          <a:solidFill>
            <a:srgbClr val="FF8000"/>
          </a:solidFill>
          <a:ln w="9525">
            <a:solidFill>
              <a:schemeClr val="tx1"/>
            </a:solidFill>
            <a:miter lim="800000"/>
            <a:headEnd/>
            <a:tailEnd/>
          </a:ln>
        </p:spPr>
        <p:txBody>
          <a:bodyPr wrap="none" anchor="ctr"/>
          <a:lstStyle/>
          <a:p>
            <a:pPr algn="ctr" eaLnBrk="0" hangingPunct="0"/>
            <a:endParaRPr lang="en-US">
              <a:solidFill>
                <a:schemeClr val="accent2"/>
              </a:solidFill>
              <a:latin typeface="Times" charset="0"/>
            </a:endParaRPr>
          </a:p>
        </p:txBody>
      </p:sp>
      <p:sp>
        <p:nvSpPr>
          <p:cNvPr id="68627" name="Rectangle 1043"/>
          <p:cNvSpPr>
            <a:spLocks noChangeArrowheads="1"/>
          </p:cNvSpPr>
          <p:nvPr/>
        </p:nvSpPr>
        <p:spPr bwMode="auto">
          <a:xfrm>
            <a:off x="4267200" y="3505200"/>
            <a:ext cx="914400" cy="1371600"/>
          </a:xfrm>
          <a:prstGeom prst="rect">
            <a:avLst/>
          </a:prstGeom>
          <a:solidFill>
            <a:srgbClr val="FF8000"/>
          </a:solidFill>
          <a:ln w="9525">
            <a:solidFill>
              <a:schemeClr val="tx1"/>
            </a:solidFill>
            <a:miter lim="800000"/>
            <a:headEnd/>
            <a:tailEnd/>
          </a:ln>
        </p:spPr>
        <p:txBody>
          <a:bodyPr wrap="none" anchor="ctr"/>
          <a:lstStyle/>
          <a:p>
            <a:pPr algn="ctr" eaLnBrk="0" hangingPunct="0"/>
            <a:endParaRPr lang="en-US">
              <a:solidFill>
                <a:schemeClr val="accent2"/>
              </a:solidFill>
              <a:latin typeface="Times" charset="0"/>
            </a:endParaRPr>
          </a:p>
        </p:txBody>
      </p:sp>
      <p:sp>
        <p:nvSpPr>
          <p:cNvPr id="68628" name="Rectangle 1044"/>
          <p:cNvSpPr>
            <a:spLocks noChangeArrowheads="1"/>
          </p:cNvSpPr>
          <p:nvPr/>
        </p:nvSpPr>
        <p:spPr bwMode="auto">
          <a:xfrm>
            <a:off x="685800" y="6248400"/>
            <a:ext cx="609600" cy="457200"/>
          </a:xfrm>
          <a:prstGeom prst="rect">
            <a:avLst/>
          </a:prstGeom>
          <a:solidFill>
            <a:srgbClr val="FF8000"/>
          </a:solidFill>
          <a:ln w="9525">
            <a:solidFill>
              <a:schemeClr val="tx1"/>
            </a:solidFill>
            <a:miter lim="800000"/>
            <a:headEnd/>
            <a:tailEnd/>
          </a:ln>
        </p:spPr>
        <p:txBody>
          <a:bodyPr wrap="none" anchor="ctr"/>
          <a:lstStyle/>
          <a:p>
            <a:pPr algn="ctr" eaLnBrk="0" hangingPunct="0"/>
            <a:endParaRPr lang="en-US">
              <a:solidFill>
                <a:schemeClr val="accent2"/>
              </a:solidFill>
              <a:latin typeface="Times" charset="0"/>
            </a:endParaRPr>
          </a:p>
        </p:txBody>
      </p:sp>
      <p:sp>
        <p:nvSpPr>
          <p:cNvPr id="223253" name="Rectangle 1045"/>
          <p:cNvSpPr>
            <a:spLocks noChangeArrowheads="1"/>
          </p:cNvSpPr>
          <p:nvPr/>
        </p:nvSpPr>
        <p:spPr bwMode="auto">
          <a:xfrm>
            <a:off x="2667000" y="5105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Zerubabel</a:t>
            </a:r>
          </a:p>
        </p:txBody>
      </p:sp>
      <p:sp>
        <p:nvSpPr>
          <p:cNvPr id="223254" name="Rectangle 1046"/>
          <p:cNvSpPr>
            <a:spLocks noChangeArrowheads="1"/>
          </p:cNvSpPr>
          <p:nvPr/>
        </p:nvSpPr>
        <p:spPr bwMode="auto">
          <a:xfrm>
            <a:off x="75438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444-425</a:t>
            </a:r>
          </a:p>
        </p:txBody>
      </p:sp>
      <p:sp>
        <p:nvSpPr>
          <p:cNvPr id="223255" name="Rectangle 1047"/>
          <p:cNvSpPr>
            <a:spLocks noChangeArrowheads="1"/>
          </p:cNvSpPr>
          <p:nvPr/>
        </p:nvSpPr>
        <p:spPr bwMode="auto">
          <a:xfrm>
            <a:off x="5867400" y="5105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buSzPct val="110000"/>
            </a:pPr>
            <a:r>
              <a:rPr lang="en-US" sz="2800">
                <a:solidFill>
                  <a:srgbClr val="FFFFFF"/>
                </a:solidFill>
              </a:rPr>
              <a:t>Ester</a:t>
            </a:r>
          </a:p>
        </p:txBody>
      </p:sp>
      <p:sp>
        <p:nvSpPr>
          <p:cNvPr id="223256" name="Rectangle 1048"/>
          <p:cNvSpPr>
            <a:spLocks noChangeArrowheads="1"/>
          </p:cNvSpPr>
          <p:nvPr/>
        </p:nvSpPr>
        <p:spPr bwMode="auto">
          <a:xfrm>
            <a:off x="56388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2"/>
              </a:buClr>
              <a:buSzPct val="110000"/>
            </a:pPr>
            <a:r>
              <a:rPr lang="en-US" sz="3200">
                <a:solidFill>
                  <a:srgbClr val="FFFFFF"/>
                </a:solidFill>
              </a:rPr>
              <a:t>483-473</a:t>
            </a:r>
          </a:p>
        </p:txBody>
      </p:sp>
      <p:sp>
        <p:nvSpPr>
          <p:cNvPr id="68633" name="Rectangle 1049"/>
          <p:cNvSpPr>
            <a:spLocks noChangeArrowheads="1"/>
          </p:cNvSpPr>
          <p:nvPr/>
        </p:nvSpPr>
        <p:spPr bwMode="auto">
          <a:xfrm>
            <a:off x="228600" y="1981200"/>
            <a:ext cx="234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buSzPct val="110000"/>
            </a:pPr>
            <a:r>
              <a:rPr lang="en-US" sz="2800" b="1" i="1">
                <a:solidFill>
                  <a:srgbClr val="FFFFFF"/>
                </a:solidFill>
              </a:rPr>
              <a:t>Rasul-rasul:</a:t>
            </a:r>
          </a:p>
        </p:txBody>
      </p:sp>
      <p:sp>
        <p:nvSpPr>
          <p:cNvPr id="68634" name="Rectangle 1050"/>
          <p:cNvSpPr>
            <a:spLocks noChangeArrowheads="1"/>
          </p:cNvSpPr>
          <p:nvPr/>
        </p:nvSpPr>
        <p:spPr bwMode="auto">
          <a:xfrm>
            <a:off x="228600" y="52197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buSzPct val="110000"/>
            </a:pPr>
            <a:r>
              <a:rPr lang="en-US" sz="2800" b="1" i="1">
                <a:solidFill>
                  <a:srgbClr val="FFFFFF"/>
                </a:solidFill>
              </a:rPr>
              <a:t>Lain-lain: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42"/>
                                        </p:tgtEl>
                                        <p:attrNameLst>
                                          <p:attrName>style.visibility</p:attrName>
                                        </p:attrNameLst>
                                      </p:cBhvr>
                                      <p:to>
                                        <p:strVal val="visible"/>
                                      </p:to>
                                    </p:set>
                                    <p:anim calcmode="lin" valueType="num">
                                      <p:cBhvr additive="base">
                                        <p:cTn id="7" dur="500" fill="hold"/>
                                        <p:tgtEl>
                                          <p:spTgt spid="223242"/>
                                        </p:tgtEl>
                                        <p:attrNameLst>
                                          <p:attrName>ppt_x</p:attrName>
                                        </p:attrNameLst>
                                      </p:cBhvr>
                                      <p:tavLst>
                                        <p:tav tm="0">
                                          <p:val>
                                            <p:strVal val="0-#ppt_w/2"/>
                                          </p:val>
                                        </p:tav>
                                        <p:tav tm="100000">
                                          <p:val>
                                            <p:strVal val="#ppt_x"/>
                                          </p:val>
                                        </p:tav>
                                      </p:tavLst>
                                    </p:anim>
                                    <p:anim calcmode="lin" valueType="num">
                                      <p:cBhvr additive="base">
                                        <p:cTn id="8" dur="500" fill="hold"/>
                                        <p:tgtEl>
                                          <p:spTgt spid="223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7"/>
                                        </p:tgtEl>
                                        <p:attrNameLst>
                                          <p:attrName>style.visibility</p:attrName>
                                        </p:attrNameLst>
                                      </p:cBhvr>
                                      <p:to>
                                        <p:strVal val="visible"/>
                                      </p:to>
                                    </p:set>
                                    <p:anim calcmode="lin" valueType="num">
                                      <p:cBhvr additive="base">
                                        <p:cTn id="13" dur="500" fill="hold"/>
                                        <p:tgtEl>
                                          <p:spTgt spid="223237"/>
                                        </p:tgtEl>
                                        <p:attrNameLst>
                                          <p:attrName>ppt_x</p:attrName>
                                        </p:attrNameLst>
                                      </p:cBhvr>
                                      <p:tavLst>
                                        <p:tav tm="0">
                                          <p:val>
                                            <p:strVal val="0-#ppt_w/2"/>
                                          </p:val>
                                        </p:tav>
                                        <p:tav tm="100000">
                                          <p:val>
                                            <p:strVal val="#ppt_x"/>
                                          </p:val>
                                        </p:tav>
                                      </p:tavLst>
                                    </p:anim>
                                    <p:anim calcmode="lin" valueType="num">
                                      <p:cBhvr additive="base">
                                        <p:cTn id="14" dur="500" fill="hold"/>
                                        <p:tgtEl>
                                          <p:spTgt spid="22323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3239"/>
                                        </p:tgtEl>
                                        <p:attrNameLst>
                                          <p:attrName>style.visibility</p:attrName>
                                        </p:attrNameLst>
                                      </p:cBhvr>
                                      <p:to>
                                        <p:strVal val="visible"/>
                                      </p:to>
                                    </p:set>
                                    <p:anim calcmode="lin" valueType="num">
                                      <p:cBhvr additive="base">
                                        <p:cTn id="19" dur="500" fill="hold"/>
                                        <p:tgtEl>
                                          <p:spTgt spid="223239"/>
                                        </p:tgtEl>
                                        <p:attrNameLst>
                                          <p:attrName>ppt_x</p:attrName>
                                        </p:attrNameLst>
                                      </p:cBhvr>
                                      <p:tavLst>
                                        <p:tav tm="0">
                                          <p:val>
                                            <p:strVal val="0-#ppt_w/2"/>
                                          </p:val>
                                        </p:tav>
                                        <p:tav tm="100000">
                                          <p:val>
                                            <p:strVal val="#ppt_x"/>
                                          </p:val>
                                        </p:tav>
                                      </p:tavLst>
                                    </p:anim>
                                    <p:anim calcmode="lin" valueType="num">
                                      <p:cBhvr additive="base">
                                        <p:cTn id="20" dur="500" fill="hold"/>
                                        <p:tgtEl>
                                          <p:spTgt spid="223239"/>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23253"/>
                                        </p:tgtEl>
                                        <p:attrNameLst>
                                          <p:attrName>style.visibility</p:attrName>
                                        </p:attrNameLst>
                                      </p:cBhvr>
                                      <p:to>
                                        <p:strVal val="visible"/>
                                      </p:to>
                                    </p:set>
                                    <p:anim calcmode="lin" valueType="num">
                                      <p:cBhvr additive="base">
                                        <p:cTn id="24" dur="500" fill="hold"/>
                                        <p:tgtEl>
                                          <p:spTgt spid="223253"/>
                                        </p:tgtEl>
                                        <p:attrNameLst>
                                          <p:attrName>ppt_x</p:attrName>
                                        </p:attrNameLst>
                                      </p:cBhvr>
                                      <p:tavLst>
                                        <p:tav tm="0">
                                          <p:val>
                                            <p:strVal val="0-#ppt_w/2"/>
                                          </p:val>
                                        </p:tav>
                                        <p:tav tm="100000">
                                          <p:val>
                                            <p:strVal val="#ppt_x"/>
                                          </p:val>
                                        </p:tav>
                                      </p:tavLst>
                                    </p:anim>
                                    <p:anim calcmode="lin" valueType="num">
                                      <p:cBhvr additive="base">
                                        <p:cTn id="25" dur="500" fill="hold"/>
                                        <p:tgtEl>
                                          <p:spTgt spid="22325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3240"/>
                                        </p:tgtEl>
                                        <p:attrNameLst>
                                          <p:attrName>style.visibility</p:attrName>
                                        </p:attrNameLst>
                                      </p:cBhvr>
                                      <p:to>
                                        <p:strVal val="visible"/>
                                      </p:to>
                                    </p:set>
                                    <p:anim calcmode="lin" valueType="num">
                                      <p:cBhvr additive="base">
                                        <p:cTn id="30" dur="500" fill="hold"/>
                                        <p:tgtEl>
                                          <p:spTgt spid="223240"/>
                                        </p:tgtEl>
                                        <p:attrNameLst>
                                          <p:attrName>ppt_x</p:attrName>
                                        </p:attrNameLst>
                                      </p:cBhvr>
                                      <p:tavLst>
                                        <p:tav tm="0">
                                          <p:val>
                                            <p:strVal val="0-#ppt_w/2"/>
                                          </p:val>
                                        </p:tav>
                                        <p:tav tm="100000">
                                          <p:val>
                                            <p:strVal val="#ppt_x"/>
                                          </p:val>
                                        </p:tav>
                                      </p:tavLst>
                                    </p:anim>
                                    <p:anim calcmode="lin" valueType="num">
                                      <p:cBhvr additive="base">
                                        <p:cTn id="31" dur="500" fill="hold"/>
                                        <p:tgtEl>
                                          <p:spTgt spid="22324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3246"/>
                                        </p:tgtEl>
                                        <p:attrNameLst>
                                          <p:attrName>style.visibility</p:attrName>
                                        </p:attrNameLst>
                                      </p:cBhvr>
                                      <p:to>
                                        <p:strVal val="visible"/>
                                      </p:to>
                                    </p:set>
                                    <p:anim calcmode="lin" valueType="num">
                                      <p:cBhvr additive="base">
                                        <p:cTn id="36" dur="500" fill="hold"/>
                                        <p:tgtEl>
                                          <p:spTgt spid="223246"/>
                                        </p:tgtEl>
                                        <p:attrNameLst>
                                          <p:attrName>ppt_x</p:attrName>
                                        </p:attrNameLst>
                                      </p:cBhvr>
                                      <p:tavLst>
                                        <p:tav tm="0">
                                          <p:val>
                                            <p:strVal val="0-#ppt_w/2"/>
                                          </p:val>
                                        </p:tav>
                                        <p:tav tm="100000">
                                          <p:val>
                                            <p:strVal val="#ppt_x"/>
                                          </p:val>
                                        </p:tav>
                                      </p:tavLst>
                                    </p:anim>
                                    <p:anim calcmode="lin" valueType="num">
                                      <p:cBhvr additive="base">
                                        <p:cTn id="37" dur="500" fill="hold"/>
                                        <p:tgtEl>
                                          <p:spTgt spid="223246"/>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223243"/>
                                        </p:tgtEl>
                                        <p:attrNameLst>
                                          <p:attrName>style.visibility</p:attrName>
                                        </p:attrNameLst>
                                      </p:cBhvr>
                                      <p:to>
                                        <p:strVal val="visible"/>
                                      </p:to>
                                    </p:set>
                                    <p:anim calcmode="lin" valueType="num">
                                      <p:cBhvr additive="base">
                                        <p:cTn id="41" dur="500" fill="hold"/>
                                        <p:tgtEl>
                                          <p:spTgt spid="223243"/>
                                        </p:tgtEl>
                                        <p:attrNameLst>
                                          <p:attrName>ppt_x</p:attrName>
                                        </p:attrNameLst>
                                      </p:cBhvr>
                                      <p:tavLst>
                                        <p:tav tm="0">
                                          <p:val>
                                            <p:strVal val="0-#ppt_w/2"/>
                                          </p:val>
                                        </p:tav>
                                        <p:tav tm="100000">
                                          <p:val>
                                            <p:strVal val="#ppt_x"/>
                                          </p:val>
                                        </p:tav>
                                      </p:tavLst>
                                    </p:anim>
                                    <p:anim calcmode="lin" valueType="num">
                                      <p:cBhvr additive="base">
                                        <p:cTn id="42" dur="500" fill="hold"/>
                                        <p:tgtEl>
                                          <p:spTgt spid="223243"/>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000"/>
                            </p:stCondLst>
                            <p:childTnLst>
                              <p:par>
                                <p:cTn id="44" presetID="2" presetClass="entr" presetSubtype="8" fill="hold" grpId="0" nodeType="afterEffect">
                                  <p:stCondLst>
                                    <p:cond delay="0"/>
                                  </p:stCondLst>
                                  <p:childTnLst>
                                    <p:set>
                                      <p:cBhvr>
                                        <p:cTn id="45" dur="1" fill="hold">
                                          <p:stCondLst>
                                            <p:cond delay="0"/>
                                          </p:stCondLst>
                                        </p:cTn>
                                        <p:tgtEl>
                                          <p:spTgt spid="223244"/>
                                        </p:tgtEl>
                                        <p:attrNameLst>
                                          <p:attrName>style.visibility</p:attrName>
                                        </p:attrNameLst>
                                      </p:cBhvr>
                                      <p:to>
                                        <p:strVal val="visible"/>
                                      </p:to>
                                    </p:set>
                                    <p:anim calcmode="lin" valueType="num">
                                      <p:cBhvr additive="base">
                                        <p:cTn id="46" dur="500" fill="hold"/>
                                        <p:tgtEl>
                                          <p:spTgt spid="223244"/>
                                        </p:tgtEl>
                                        <p:attrNameLst>
                                          <p:attrName>ppt_x</p:attrName>
                                        </p:attrNameLst>
                                      </p:cBhvr>
                                      <p:tavLst>
                                        <p:tav tm="0">
                                          <p:val>
                                            <p:strVal val="0-#ppt_w/2"/>
                                          </p:val>
                                        </p:tav>
                                        <p:tav tm="100000">
                                          <p:val>
                                            <p:strVal val="#ppt_x"/>
                                          </p:val>
                                        </p:tav>
                                      </p:tavLst>
                                    </p:anim>
                                    <p:anim calcmode="lin" valueType="num">
                                      <p:cBhvr additive="base">
                                        <p:cTn id="47" dur="500" fill="hold"/>
                                        <p:tgtEl>
                                          <p:spTgt spid="223244"/>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23241"/>
                                        </p:tgtEl>
                                        <p:attrNameLst>
                                          <p:attrName>style.visibility</p:attrName>
                                        </p:attrNameLst>
                                      </p:cBhvr>
                                      <p:to>
                                        <p:strVal val="visible"/>
                                      </p:to>
                                    </p:set>
                                    <p:anim calcmode="lin" valueType="num">
                                      <p:cBhvr additive="base">
                                        <p:cTn id="52" dur="500" fill="hold"/>
                                        <p:tgtEl>
                                          <p:spTgt spid="223241"/>
                                        </p:tgtEl>
                                        <p:attrNameLst>
                                          <p:attrName>ppt_x</p:attrName>
                                        </p:attrNameLst>
                                      </p:cBhvr>
                                      <p:tavLst>
                                        <p:tav tm="0">
                                          <p:val>
                                            <p:strVal val="0-#ppt_w/2"/>
                                          </p:val>
                                        </p:tav>
                                        <p:tav tm="100000">
                                          <p:val>
                                            <p:strVal val="#ppt_x"/>
                                          </p:val>
                                        </p:tav>
                                      </p:tavLst>
                                    </p:anim>
                                    <p:anim calcmode="lin" valueType="num">
                                      <p:cBhvr additive="base">
                                        <p:cTn id="53" dur="500" fill="hold"/>
                                        <p:tgtEl>
                                          <p:spTgt spid="223241"/>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23256"/>
                                        </p:tgtEl>
                                        <p:attrNameLst>
                                          <p:attrName>style.visibility</p:attrName>
                                        </p:attrNameLst>
                                      </p:cBhvr>
                                      <p:to>
                                        <p:strVal val="visible"/>
                                      </p:to>
                                    </p:set>
                                    <p:anim calcmode="lin" valueType="num">
                                      <p:cBhvr additive="base">
                                        <p:cTn id="58" dur="500" fill="hold"/>
                                        <p:tgtEl>
                                          <p:spTgt spid="223256"/>
                                        </p:tgtEl>
                                        <p:attrNameLst>
                                          <p:attrName>ppt_x</p:attrName>
                                        </p:attrNameLst>
                                      </p:cBhvr>
                                      <p:tavLst>
                                        <p:tav tm="0">
                                          <p:val>
                                            <p:strVal val="0-#ppt_w/2"/>
                                          </p:val>
                                        </p:tav>
                                        <p:tav tm="100000">
                                          <p:val>
                                            <p:strVal val="#ppt_x"/>
                                          </p:val>
                                        </p:tav>
                                      </p:tavLst>
                                    </p:anim>
                                    <p:anim calcmode="lin" valueType="num">
                                      <p:cBhvr additive="base">
                                        <p:cTn id="59" dur="500" fill="hold"/>
                                        <p:tgtEl>
                                          <p:spTgt spid="223256"/>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2" presetClass="entr" presetSubtype="8" fill="hold" grpId="0" nodeType="afterEffect">
                                  <p:stCondLst>
                                    <p:cond delay="0"/>
                                  </p:stCondLst>
                                  <p:childTnLst>
                                    <p:set>
                                      <p:cBhvr>
                                        <p:cTn id="62" dur="1" fill="hold">
                                          <p:stCondLst>
                                            <p:cond delay="0"/>
                                          </p:stCondLst>
                                        </p:cTn>
                                        <p:tgtEl>
                                          <p:spTgt spid="223255"/>
                                        </p:tgtEl>
                                        <p:attrNameLst>
                                          <p:attrName>style.visibility</p:attrName>
                                        </p:attrNameLst>
                                      </p:cBhvr>
                                      <p:to>
                                        <p:strVal val="visible"/>
                                      </p:to>
                                    </p:set>
                                    <p:anim calcmode="lin" valueType="num">
                                      <p:cBhvr additive="base">
                                        <p:cTn id="63" dur="500" fill="hold"/>
                                        <p:tgtEl>
                                          <p:spTgt spid="223255"/>
                                        </p:tgtEl>
                                        <p:attrNameLst>
                                          <p:attrName>ppt_x</p:attrName>
                                        </p:attrNameLst>
                                      </p:cBhvr>
                                      <p:tavLst>
                                        <p:tav tm="0">
                                          <p:val>
                                            <p:strVal val="0-#ppt_w/2"/>
                                          </p:val>
                                        </p:tav>
                                        <p:tav tm="100000">
                                          <p:val>
                                            <p:strVal val="#ppt_x"/>
                                          </p:val>
                                        </p:tav>
                                      </p:tavLst>
                                    </p:anim>
                                    <p:anim calcmode="lin" valueType="num">
                                      <p:cBhvr additive="base">
                                        <p:cTn id="64" dur="500" fill="hold"/>
                                        <p:tgtEl>
                                          <p:spTgt spid="223255"/>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23254"/>
                                        </p:tgtEl>
                                        <p:attrNameLst>
                                          <p:attrName>style.visibility</p:attrName>
                                        </p:attrNameLst>
                                      </p:cBhvr>
                                      <p:to>
                                        <p:strVal val="visible"/>
                                      </p:to>
                                    </p:set>
                                    <p:anim calcmode="lin" valueType="num">
                                      <p:cBhvr additive="base">
                                        <p:cTn id="69" dur="500" fill="hold"/>
                                        <p:tgtEl>
                                          <p:spTgt spid="223254"/>
                                        </p:tgtEl>
                                        <p:attrNameLst>
                                          <p:attrName>ppt_x</p:attrName>
                                        </p:attrNameLst>
                                      </p:cBhvr>
                                      <p:tavLst>
                                        <p:tav tm="0">
                                          <p:val>
                                            <p:strVal val="0-#ppt_w/2"/>
                                          </p:val>
                                        </p:tav>
                                        <p:tav tm="100000">
                                          <p:val>
                                            <p:strVal val="#ppt_x"/>
                                          </p:val>
                                        </p:tav>
                                      </p:tavLst>
                                    </p:anim>
                                    <p:anim calcmode="lin" valueType="num">
                                      <p:cBhvr additive="base">
                                        <p:cTn id="70" dur="500" fill="hold"/>
                                        <p:tgtEl>
                                          <p:spTgt spid="223254"/>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23248"/>
                                        </p:tgtEl>
                                        <p:attrNameLst>
                                          <p:attrName>style.visibility</p:attrName>
                                        </p:attrNameLst>
                                      </p:cBhvr>
                                      <p:to>
                                        <p:strVal val="visible"/>
                                      </p:to>
                                    </p:set>
                                    <p:anim calcmode="lin" valueType="num">
                                      <p:cBhvr additive="base">
                                        <p:cTn id="75" dur="500" fill="hold"/>
                                        <p:tgtEl>
                                          <p:spTgt spid="223248"/>
                                        </p:tgtEl>
                                        <p:attrNameLst>
                                          <p:attrName>ppt_x</p:attrName>
                                        </p:attrNameLst>
                                      </p:cBhvr>
                                      <p:tavLst>
                                        <p:tav tm="0">
                                          <p:val>
                                            <p:strVal val="0-#ppt_w/2"/>
                                          </p:val>
                                        </p:tav>
                                        <p:tav tm="100000">
                                          <p:val>
                                            <p:strVal val="#ppt_x"/>
                                          </p:val>
                                        </p:tav>
                                      </p:tavLst>
                                    </p:anim>
                                    <p:anim calcmode="lin" valueType="num">
                                      <p:cBhvr additive="base">
                                        <p:cTn id="76" dur="500" fill="hold"/>
                                        <p:tgtEl>
                                          <p:spTgt spid="223248"/>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23249"/>
                                        </p:tgtEl>
                                        <p:attrNameLst>
                                          <p:attrName>style.visibility</p:attrName>
                                        </p:attrNameLst>
                                      </p:cBhvr>
                                      <p:to>
                                        <p:strVal val="visible"/>
                                      </p:to>
                                    </p:set>
                                    <p:anim calcmode="lin" valueType="num">
                                      <p:cBhvr additive="base">
                                        <p:cTn id="81" dur="500" fill="hold"/>
                                        <p:tgtEl>
                                          <p:spTgt spid="223249"/>
                                        </p:tgtEl>
                                        <p:attrNameLst>
                                          <p:attrName>ppt_x</p:attrName>
                                        </p:attrNameLst>
                                      </p:cBhvr>
                                      <p:tavLst>
                                        <p:tav tm="0">
                                          <p:val>
                                            <p:strVal val="0-#ppt_w/2"/>
                                          </p:val>
                                        </p:tav>
                                        <p:tav tm="100000">
                                          <p:val>
                                            <p:strVal val="#ppt_x"/>
                                          </p:val>
                                        </p:tav>
                                      </p:tavLst>
                                    </p:anim>
                                    <p:anim calcmode="lin" valueType="num">
                                      <p:cBhvr additive="base">
                                        <p:cTn id="82" dur="500" fill="hold"/>
                                        <p:tgtEl>
                                          <p:spTgt spid="223249"/>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23245"/>
                                        </p:tgtEl>
                                        <p:attrNameLst>
                                          <p:attrName>style.visibility</p:attrName>
                                        </p:attrNameLst>
                                      </p:cBhvr>
                                      <p:to>
                                        <p:strVal val="visible"/>
                                      </p:to>
                                    </p:set>
                                    <p:anim calcmode="lin" valueType="num">
                                      <p:cBhvr additive="base">
                                        <p:cTn id="87" dur="500" fill="hold"/>
                                        <p:tgtEl>
                                          <p:spTgt spid="223245"/>
                                        </p:tgtEl>
                                        <p:attrNameLst>
                                          <p:attrName>ppt_x</p:attrName>
                                        </p:attrNameLst>
                                      </p:cBhvr>
                                      <p:tavLst>
                                        <p:tav tm="0">
                                          <p:val>
                                            <p:strVal val="0-#ppt_w/2"/>
                                          </p:val>
                                        </p:tav>
                                        <p:tav tm="100000">
                                          <p:val>
                                            <p:strVal val="#ppt_x"/>
                                          </p:val>
                                        </p:tav>
                                      </p:tavLst>
                                    </p:anim>
                                    <p:anim calcmode="lin" valueType="num">
                                      <p:cBhvr additive="base">
                                        <p:cTn id="88" dur="500" fill="hold"/>
                                        <p:tgtEl>
                                          <p:spTgt spid="223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autoUpdateAnimBg="0"/>
      <p:bldP spid="223239" grpId="0" autoUpdateAnimBg="0"/>
      <p:bldP spid="223240" grpId="0" autoUpdateAnimBg="0"/>
      <p:bldP spid="223241" grpId="0" autoUpdateAnimBg="0"/>
      <p:bldP spid="223242" grpId="0" autoUpdateAnimBg="0"/>
      <p:bldP spid="223243" grpId="0" autoUpdateAnimBg="0"/>
      <p:bldP spid="223244" grpId="0" autoUpdateAnimBg="0"/>
      <p:bldP spid="223245" grpId="0" autoUpdateAnimBg="0"/>
      <p:bldP spid="223246" grpId="0" autoUpdateAnimBg="0"/>
      <p:bldP spid="223248" grpId="0" autoUpdateAnimBg="0"/>
      <p:bldP spid="223249" grpId="0" autoUpdateAnimBg="0"/>
      <p:bldP spid="223253" grpId="0" autoUpdateAnimBg="0"/>
      <p:bldP spid="223254" grpId="0" autoUpdateAnimBg="0"/>
      <p:bldP spid="223255" grpId="0" autoUpdateAnimBg="0"/>
      <p:bldP spid="22325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14313"/>
            <a:ext cx="7772400" cy="1538287"/>
          </a:xfrm>
        </p:spPr>
        <p:txBody>
          <a:bodyPr/>
          <a:lstStyle/>
          <a:p>
            <a:pPr eaLnBrk="1" hangingPunct="1">
              <a:defRPr/>
            </a:pPr>
            <a:r>
              <a:rPr lang="en-US" sz="3600" b="1">
                <a:latin typeface="Lucida Sans" charset="0"/>
                <a:cs typeface="Times New Roman" charset="0"/>
              </a:rPr>
              <a:t>Apakah maksud sebenar pengabaian pembinaan rumah Tuhan?</a:t>
            </a:r>
          </a:p>
        </p:txBody>
      </p:sp>
      <p:sp>
        <p:nvSpPr>
          <p:cNvPr id="114690" name="Rectangle 3"/>
          <p:cNvSpPr>
            <a:spLocks noGrp="1" noChangeArrowheads="1"/>
          </p:cNvSpPr>
          <p:nvPr>
            <p:ph type="body" idx="1"/>
          </p:nvPr>
        </p:nvSpPr>
        <p:spPr>
          <a:xfrm>
            <a:off x="685800" y="1981200"/>
            <a:ext cx="7772400" cy="4519613"/>
          </a:xfrm>
        </p:spPr>
        <p:txBody>
          <a:bodyPr/>
          <a:lstStyle/>
          <a:p>
            <a:pPr eaLnBrk="1" hangingPunct="1">
              <a:lnSpc>
                <a:spcPct val="90000"/>
              </a:lnSpc>
            </a:pPr>
            <a:r>
              <a:rPr lang="en-US" sz="2400" b="1">
                <a:latin typeface="Lucida Sans" charset="0"/>
                <a:cs typeface="Times New Roman" charset="0"/>
              </a:rPr>
              <a:t>Rumah Tuhan bukan bangunan semata-mata tetapi pernyataan kehadiran Tuhan yang eksplisit.  Hagai tidak bercanggah dengan rasul-rasul pra-Pembuangan seperti Yeremia 7:4 yang menegur orang-orang Yahudi kerana mereka mempunya kepercayaan palsu terhadap rumah Tuhan. </a:t>
            </a:r>
            <a:br>
              <a:rPr lang="en-US" sz="2400" b="1">
                <a:latin typeface="Lucida Sans" charset="0"/>
                <a:cs typeface="Times New Roman" charset="0"/>
              </a:rPr>
            </a:br>
            <a:endParaRPr lang="en-US" sz="2400" b="1">
              <a:latin typeface="Lucida Sans" charset="0"/>
              <a:cs typeface="Times New Roman" charset="0"/>
            </a:endParaRPr>
          </a:p>
          <a:p>
            <a:pPr eaLnBrk="1" hangingPunct="1">
              <a:lnSpc>
                <a:spcPct val="90000"/>
              </a:lnSpc>
            </a:pPr>
            <a:r>
              <a:rPr lang="en-US" sz="2400" b="1">
                <a:latin typeface="Lucida Sans" charset="0"/>
                <a:cs typeface="Times New Roman" charset="0"/>
              </a:rPr>
              <a:t>Oleh itu, tolakan pembinaan semula merupakan penolakan kehadiran Tuhan; manakala kesudian membina rumah Tuhan merupakan perbuatan yang menunjukkan kepercayaan dan ketaatan kepada Tuhan. </a:t>
            </a:r>
            <a:endParaRPr lang="en-GB" sz="2400" b="1">
              <a:latin typeface="Lucida Sans" charset="0"/>
              <a:cs typeface="Times New Roman" charset="0"/>
            </a:endParaRPr>
          </a:p>
        </p:txBody>
      </p:sp>
    </p:spTree>
  </p:cSld>
  <p:clrMapOvr>
    <a:masterClrMapping/>
  </p:clrMapOvr>
  <p:transition xmlns:p14="http://schemas.microsoft.com/office/powerpoint/2010/main">
    <p:blinds/>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r>
            <a:br>
              <a:rPr lang="en-US" sz="2400" b="1">
                <a:latin typeface="Lucida Sans" charset="0"/>
                <a:cs typeface="Times New Roman" charset="0"/>
              </a:rPr>
            </a:br>
            <a:endParaRPr lang="en-US" sz="2400" b="1">
              <a:latin typeface="Lucida Sans" charset="0"/>
              <a:cs typeface="Times New Roman" charset="0"/>
            </a:endParaRPr>
          </a:p>
        </p:txBody>
      </p:sp>
      <p:sp>
        <p:nvSpPr>
          <p:cNvPr id="115714" name="Rectangle 3"/>
          <p:cNvSpPr>
            <a:spLocks noGrp="1" noChangeArrowheads="1"/>
          </p:cNvSpPr>
          <p:nvPr>
            <p:ph type="body" idx="1"/>
          </p:nvPr>
        </p:nvSpPr>
        <p:spPr>
          <a:xfrm>
            <a:off x="457200" y="357188"/>
            <a:ext cx="8077200" cy="5891212"/>
          </a:xfrm>
        </p:spPr>
        <p:txBody>
          <a:bodyPr/>
          <a:lstStyle/>
          <a:p>
            <a:pPr eaLnBrk="1" hangingPunct="1">
              <a:lnSpc>
                <a:spcPct val="90000"/>
              </a:lnSpc>
            </a:pPr>
            <a:r>
              <a:rPr lang="en-US" sz="2600" b="1">
                <a:latin typeface="Lucida Sans" charset="0"/>
                <a:cs typeface="Times New Roman" charset="0"/>
              </a:rPr>
              <a:t>Tambahan pula, rumah Tuhan merupakan tanda pengenalan yang mustahak untuk komuniti Yahudi dan juga pusat beribadat.</a:t>
            </a:r>
            <a:br>
              <a:rPr lang="en-US" sz="2600" b="1">
                <a:latin typeface="Lucida Sans" charset="0"/>
                <a:cs typeface="Times New Roman" charset="0"/>
              </a:rPr>
            </a:br>
            <a:endParaRPr lang="en-US" sz="2600" b="1">
              <a:latin typeface="Lucida Sans" charset="0"/>
              <a:cs typeface="Times New Roman" charset="0"/>
            </a:endParaRPr>
          </a:p>
          <a:p>
            <a:pPr eaLnBrk="1" hangingPunct="1">
              <a:lnSpc>
                <a:spcPct val="90000"/>
              </a:lnSpc>
            </a:pPr>
            <a:r>
              <a:rPr lang="en-US" sz="2600" b="1">
                <a:latin typeface="Lucida Sans" charset="0"/>
                <a:cs typeface="Times New Roman" charset="0"/>
              </a:rPr>
              <a:t>Hagai telah mengingatkan mereka bahawa kesucian akan dicapai dengan mengutamakan Tuhan dan bukan dengan perbuatan dan persembahan yang kosong.</a:t>
            </a:r>
          </a:p>
          <a:p>
            <a:pPr eaLnBrk="1" hangingPunct="1">
              <a:lnSpc>
                <a:spcPct val="90000"/>
              </a:lnSpc>
              <a:buFont typeface="Wingdings" charset="0"/>
              <a:buNone/>
            </a:pPr>
            <a:endParaRPr lang="en-US" sz="2600" b="1">
              <a:latin typeface="Lucida Sans" charset="0"/>
              <a:cs typeface="Times New Roman" charset="0"/>
            </a:endParaRPr>
          </a:p>
          <a:p>
            <a:pPr eaLnBrk="1" hangingPunct="1">
              <a:lnSpc>
                <a:spcPct val="90000"/>
              </a:lnSpc>
            </a:pPr>
            <a:r>
              <a:rPr lang="en-US" sz="2600" b="1">
                <a:latin typeface="Lucida Sans" charset="0"/>
                <a:cs typeface="Times New Roman" charset="0"/>
              </a:rPr>
              <a:t>Pembinaan semula rumah Tuhan hanya boleh dikatakan tanda luaran penetapan Tuhan di antara orang-orangNya sekiranya mereka mempunyai sikap dan sambutan yang betul terhadap Tuhan.</a:t>
            </a:r>
            <a:endParaRPr lang="en-GB" sz="2600" b="1">
              <a:latin typeface="Lucida Sans" charset="0"/>
              <a:cs typeface="Times New Roman" charset="0"/>
            </a:endParaRPr>
          </a:p>
          <a:p>
            <a:pPr eaLnBrk="1" hangingPunct="1">
              <a:lnSpc>
                <a:spcPct val="90000"/>
              </a:lnSpc>
              <a:buFont typeface="Wingdings" charset="0"/>
              <a:buNone/>
            </a:pPr>
            <a:endParaRPr lang="en-GB" sz="2600" b="1">
              <a:latin typeface="Lucida Sans" charset="0"/>
              <a:cs typeface="Times New Roman" charset="0"/>
            </a:endParaRPr>
          </a:p>
        </p:txBody>
      </p:sp>
    </p:spTree>
  </p:cSld>
  <p:clrMapOvr>
    <a:masterClrMapping/>
  </p:clrMapOvr>
  <p:transition xmlns:p14="http://schemas.microsoft.com/office/powerpoint/2010/main">
    <p:blind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1143000"/>
          </a:xfrm>
        </p:spPr>
        <p:txBody>
          <a:bodyPr/>
          <a:lstStyle/>
          <a:p>
            <a:pPr eaLnBrk="1" hangingPunct="1">
              <a:defRPr/>
            </a:pPr>
            <a:r>
              <a:rPr lang="en-US" b="1">
                <a:latin typeface="Lucida Sans" charset="0"/>
                <a:cs typeface="Times New Roman" charset="0"/>
              </a:rPr>
              <a:t>Kehadiran Tuhan</a:t>
            </a:r>
          </a:p>
        </p:txBody>
      </p:sp>
      <p:sp>
        <p:nvSpPr>
          <p:cNvPr id="116738" name="Rectangle 3"/>
          <p:cNvSpPr>
            <a:spLocks noGrp="1" noChangeArrowheads="1"/>
          </p:cNvSpPr>
          <p:nvPr>
            <p:ph type="body" idx="1"/>
          </p:nvPr>
        </p:nvSpPr>
        <p:spPr>
          <a:xfrm>
            <a:off x="685800" y="1066800"/>
            <a:ext cx="7848600" cy="5505450"/>
          </a:xfrm>
        </p:spPr>
        <p:txBody>
          <a:bodyPr/>
          <a:lstStyle/>
          <a:p>
            <a:pPr eaLnBrk="1" hangingPunct="1">
              <a:lnSpc>
                <a:spcPct val="90000"/>
              </a:lnSpc>
            </a:pPr>
            <a:r>
              <a:rPr lang="en-US" sz="2400" b="1">
                <a:latin typeface="Lucida Sans" charset="0"/>
                <a:cs typeface="Times New Roman" charset="0"/>
              </a:rPr>
              <a:t>Oleh itu, konteks luas pesanan Hagai ialah kehadiran Tuhan. </a:t>
            </a:r>
          </a:p>
          <a:p>
            <a:pPr eaLnBrk="1" hangingPunct="1">
              <a:lnSpc>
                <a:spcPct val="90000"/>
              </a:lnSpc>
              <a:buFont typeface="Wingdings" charset="0"/>
              <a:buNone/>
            </a:pPr>
            <a:r>
              <a:rPr lang="en-US" sz="2400" b="1">
                <a:latin typeface="Lucida Sans" charset="0"/>
                <a:cs typeface="Times New Roman" charset="0"/>
              </a:rPr>
              <a:t>	</a:t>
            </a:r>
          </a:p>
          <a:p>
            <a:pPr eaLnBrk="1" hangingPunct="1">
              <a:lnSpc>
                <a:spcPct val="90000"/>
              </a:lnSpc>
              <a:buFont typeface="Wingdings" charset="0"/>
              <a:buNone/>
            </a:pPr>
            <a:r>
              <a:rPr lang="en-US" sz="2400" b="1">
                <a:latin typeface="Lucida Sans" charset="0"/>
                <a:cs typeface="Times New Roman" charset="0"/>
              </a:rPr>
              <a:t>	Coggins mencatat, “Tuhan memberi jaminan bahawa kehadiranNya akan berkekalan dengan mengimbas kembali sejarah perhubunganNya dengan mereka (‘ janji yang dibuat oleh Tuhan apabila mereka meninggalkan Mesir’), dengan memberi jaminan untuk masa kini (‘ rohNya akan menetap di antara mereka; usah diresah), dan dengan memberi tanda jaminan kemegahan masa hadapan (‘ Aku akan menggoncang seluruh kerajaan bangsa-bangsa, supaya kesemua harta pusaka dunia akan Aku miliki).”</a:t>
            </a:r>
            <a:endParaRPr lang="en-GB" sz="2400" b="1">
              <a:latin typeface="Lucida Sans" charset="0"/>
              <a:cs typeface="Times New Roman" charset="0"/>
            </a:endParaRPr>
          </a:p>
        </p:txBody>
      </p:sp>
    </p:spTree>
  </p:cSld>
  <p:clrMapOvr>
    <a:masterClrMapping/>
  </p:clrMapOvr>
  <p:transition xmlns:p14="http://schemas.microsoft.com/office/powerpoint/2010/main">
    <p:blinds/>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0063" y="428625"/>
            <a:ext cx="7958137" cy="1143000"/>
          </a:xfrm>
        </p:spPr>
        <p:txBody>
          <a:bodyPr/>
          <a:lstStyle/>
          <a:p>
            <a:pPr eaLnBrk="1" hangingPunct="1">
              <a:defRPr/>
            </a:pPr>
            <a:r>
              <a:rPr lang="en-US" sz="4000" b="1" dirty="0" err="1" smtClean="0">
                <a:latin typeface="Lucida Sans" charset="0"/>
                <a:ea typeface="+mj-ea"/>
                <a:cs typeface="Times New Roman" charset="0"/>
              </a:rPr>
              <a:t>Ajaran</a:t>
            </a:r>
            <a:r>
              <a:rPr lang="en-US" sz="4000" b="1" dirty="0" smtClean="0">
                <a:latin typeface="Lucida Sans" charset="0"/>
                <a:ea typeface="+mj-ea"/>
                <a:cs typeface="Times New Roman" charset="0"/>
              </a:rPr>
              <a:t> </a:t>
            </a:r>
            <a:r>
              <a:rPr lang="en-US" sz="4000" b="1" dirty="0" err="1" smtClean="0">
                <a:latin typeface="Lucida Sans" charset="0"/>
                <a:ea typeface="+mj-ea"/>
                <a:cs typeface="Times New Roman" charset="0"/>
              </a:rPr>
              <a:t>Mesias</a:t>
            </a:r>
            <a:r>
              <a:rPr lang="en-US" sz="4000" b="1" dirty="0" smtClean="0">
                <a:latin typeface="Lucida Sans" charset="0"/>
                <a:ea typeface="+mj-ea"/>
                <a:cs typeface="Times New Roman" charset="0"/>
              </a:rPr>
              <a:t> </a:t>
            </a:r>
            <a:r>
              <a:rPr lang="en-US" sz="4000" b="1" dirty="0" err="1" smtClean="0">
                <a:latin typeface="Lucida Sans" charset="0"/>
                <a:ea typeface="+mj-ea"/>
                <a:cs typeface="Times New Roman" charset="0"/>
              </a:rPr>
              <a:t>dalam</a:t>
            </a:r>
            <a:r>
              <a:rPr lang="en-US" sz="4000" b="1" dirty="0" smtClean="0">
                <a:latin typeface="Lucida Sans" charset="0"/>
                <a:ea typeface="+mj-ea"/>
                <a:cs typeface="Times New Roman" charset="0"/>
              </a:rPr>
              <a:t> </a:t>
            </a:r>
            <a:r>
              <a:rPr lang="en-US" sz="4000" b="1" dirty="0" err="1" smtClean="0">
                <a:latin typeface="Lucida Sans" charset="0"/>
                <a:ea typeface="+mj-ea"/>
                <a:cs typeface="Times New Roman" charset="0"/>
              </a:rPr>
              <a:t>Hagai</a:t>
            </a:r>
            <a:r>
              <a:rPr lang="en-US" sz="4000" b="1" u="sng" dirty="0" smtClean="0">
                <a:latin typeface="Lucida Sans" charset="0"/>
                <a:ea typeface="+mj-ea"/>
                <a:cs typeface="Times New Roman" charset="0"/>
              </a:rPr>
              <a:t/>
            </a:r>
            <a:br>
              <a:rPr lang="en-US" sz="4000" b="1" u="sng" dirty="0" smtClean="0">
                <a:latin typeface="Lucida Sans" charset="0"/>
                <a:ea typeface="+mj-ea"/>
                <a:cs typeface="Times New Roman" charset="0"/>
              </a:rPr>
            </a:br>
            <a:endParaRPr lang="en-US" sz="4000" b="1" dirty="0" smtClean="0">
              <a:latin typeface="Lucida Sans" charset="0"/>
              <a:ea typeface="+mj-ea"/>
              <a:cs typeface="Times New Roman" charset="0"/>
            </a:endParaRPr>
          </a:p>
        </p:txBody>
      </p:sp>
      <p:sp>
        <p:nvSpPr>
          <p:cNvPr id="117762" name="Rectangle 3"/>
          <p:cNvSpPr>
            <a:spLocks noGrp="1" noChangeArrowheads="1"/>
          </p:cNvSpPr>
          <p:nvPr>
            <p:ph type="body" idx="1"/>
          </p:nvPr>
        </p:nvSpPr>
        <p:spPr>
          <a:xfrm>
            <a:off x="685800" y="1000125"/>
            <a:ext cx="7772400" cy="1643063"/>
          </a:xfrm>
        </p:spPr>
        <p:txBody>
          <a:bodyPr/>
          <a:lstStyle/>
          <a:p>
            <a:pPr marL="0" indent="0" eaLnBrk="1" hangingPunct="1">
              <a:buFont typeface="Wingdings" charset="0"/>
              <a:buNone/>
            </a:pPr>
            <a:r>
              <a:rPr lang="en-US" sz="3000" b="1">
                <a:latin typeface="Lucida Sans" charset="0"/>
                <a:cs typeface="Times New Roman" charset="0"/>
              </a:rPr>
              <a:t>Rujukan kepada Zerubabel muncul di permulaan dan penghujung buku. </a:t>
            </a:r>
          </a:p>
        </p:txBody>
      </p:sp>
      <p:sp>
        <p:nvSpPr>
          <p:cNvPr id="117763" name="Text Box 5"/>
          <p:cNvSpPr txBox="1">
            <a:spLocks noChangeArrowheads="1"/>
          </p:cNvSpPr>
          <p:nvPr/>
        </p:nvSpPr>
        <p:spPr bwMode="auto">
          <a:xfrm>
            <a:off x="857250" y="2143125"/>
            <a:ext cx="77882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8313" indent="-4683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chemeClr val="accent2"/>
              </a:buClr>
              <a:buSzPct val="80000"/>
              <a:buFont typeface="Wingdings" charset="0"/>
              <a:buChar char="l"/>
            </a:pPr>
            <a:r>
              <a:rPr lang="en-US" sz="2600" b="1">
                <a:latin typeface="Lucida Sans" charset="0"/>
                <a:cs typeface="Times New Roman" charset="0"/>
              </a:rPr>
              <a:t>Ramalan pertama (1:1) merujuk kepada Zerubabel untuk memulihkan rumah Tuhan</a:t>
            </a:r>
          </a:p>
          <a:p>
            <a:pPr eaLnBrk="1" hangingPunct="1">
              <a:lnSpc>
                <a:spcPct val="90000"/>
              </a:lnSpc>
              <a:spcBef>
                <a:spcPct val="20000"/>
              </a:spcBef>
              <a:buClr>
                <a:schemeClr val="accent2"/>
              </a:buClr>
              <a:buSzPct val="80000"/>
              <a:buFont typeface="Wingdings" charset="0"/>
              <a:buChar char="l"/>
            </a:pPr>
            <a:r>
              <a:rPr lang="en-US" sz="2600" b="1">
                <a:latin typeface="Lucida Sans" charset="0"/>
                <a:cs typeface="Times New Roman" charset="0"/>
              </a:rPr>
              <a:t>Ramalan terakhir (2:21) sekali lagi merujuk kepadanya dengan janji bahawa Tuhan akan membina semula warisan Daud melaluinya</a:t>
            </a:r>
          </a:p>
          <a:p>
            <a:pPr eaLnBrk="1" hangingPunct="1">
              <a:lnSpc>
                <a:spcPct val="90000"/>
              </a:lnSpc>
              <a:spcBef>
                <a:spcPct val="20000"/>
              </a:spcBef>
              <a:buClr>
                <a:schemeClr val="accent2"/>
              </a:buClr>
              <a:buSzPct val="80000"/>
              <a:buFont typeface="Wingdings" charset="0"/>
              <a:buChar char="l"/>
            </a:pPr>
            <a:r>
              <a:rPr lang="en-US" sz="2600" b="1">
                <a:latin typeface="Lucida Sans" charset="0"/>
                <a:cs typeface="Times New Roman" charset="0"/>
              </a:rPr>
              <a:t>Di 2:23 dia merupakan “pembantu” Tuhan dan “cincin meterai”, kedua-dua istilah digunakan untuk merujuk kepada raja-raja Daud (Mazmur. 89:3, Yer. 22:24).</a:t>
            </a:r>
            <a:endParaRPr lang="en-GB" sz="2600" b="1">
              <a:latin typeface="Lucida Sans" charset="0"/>
              <a:cs typeface="Times New Roman" charset="0"/>
            </a:endParaRPr>
          </a:p>
          <a:p>
            <a:pPr eaLnBrk="1" hangingPunct="1"/>
            <a:endParaRPr lang="en-US" sz="2600"/>
          </a:p>
        </p:txBody>
      </p:sp>
    </p:spTree>
  </p:cSld>
  <p:clrMapOvr>
    <a:masterClrMapping/>
  </p:clrMapOvr>
  <p:transition xmlns:p14="http://schemas.microsoft.com/office/powerpoint/2010/main">
    <p:blinds/>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4" descr="26784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390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4" name="Rectangle 2"/>
          <p:cNvSpPr>
            <a:spLocks noGrp="1" noChangeArrowheads="1"/>
          </p:cNvSpPr>
          <p:nvPr>
            <p:ph type="ctrTitle"/>
          </p:nvPr>
        </p:nvSpPr>
        <p:spPr>
          <a:xfrm>
            <a:off x="5105400" y="762000"/>
            <a:ext cx="3960813" cy="2209800"/>
          </a:xfrm>
        </p:spPr>
        <p:txBody>
          <a:bodyPr/>
          <a:lstStyle/>
          <a:p>
            <a:pPr eaLnBrk="1" hangingPunct="1">
              <a:defRPr/>
            </a:pPr>
            <a:r>
              <a:rPr lang="en-US" sz="6000" b="1" dirty="0" err="1" smtClean="0">
                <a:effectLst/>
                <a:ea typeface="+mj-ea"/>
                <a:cs typeface="+mj-cs"/>
              </a:rPr>
              <a:t>Cincin</a:t>
            </a:r>
            <a:r>
              <a:rPr lang="en-US" sz="6000" b="1" dirty="0" smtClean="0">
                <a:effectLst/>
                <a:ea typeface="+mj-ea"/>
                <a:cs typeface="+mj-cs"/>
              </a:rPr>
              <a:t> </a:t>
            </a:r>
            <a:r>
              <a:rPr lang="en-US" sz="6000" b="1" dirty="0" err="1" smtClean="0">
                <a:effectLst/>
                <a:ea typeface="+mj-ea"/>
                <a:cs typeface="+mj-cs"/>
              </a:rPr>
              <a:t>Meterai</a:t>
            </a:r>
            <a:endParaRPr lang="en-US" dirty="0" smtClean="0">
              <a:ea typeface="+mj-ea"/>
              <a:cs typeface="+mj-cs"/>
            </a:endParaRPr>
          </a:p>
        </p:txBody>
      </p:sp>
      <p:sp>
        <p:nvSpPr>
          <p:cNvPr id="248835" name="Rectangle 3"/>
          <p:cNvSpPr>
            <a:spLocks noGrp="1" noChangeArrowheads="1"/>
          </p:cNvSpPr>
          <p:nvPr>
            <p:ph type="subTitle" idx="1"/>
          </p:nvPr>
        </p:nvSpPr>
        <p:spPr>
          <a:xfrm>
            <a:off x="0" y="4267200"/>
            <a:ext cx="5105400" cy="2057400"/>
          </a:xfrm>
          <a:effectLst>
            <a:outerShdw blurRad="63500" dist="35921" dir="2700000" algn="ctr" rotWithShape="0">
              <a:srgbClr val="000000"/>
            </a:outerShdw>
          </a:effectLst>
        </p:spPr>
        <p:txBody>
          <a:bodyPr/>
          <a:lstStyle/>
          <a:p>
            <a:pPr eaLnBrk="1" hangingPunct="1">
              <a:defRPr/>
            </a:pPr>
            <a:r>
              <a:rPr lang="en-US" b="1" dirty="0" err="1" smtClean="0">
                <a:latin typeface="Arial" charset="0"/>
                <a:ea typeface="+mn-ea"/>
                <a:cs typeface="+mn-cs"/>
              </a:rPr>
              <a:t>Kesan</a:t>
            </a:r>
            <a:r>
              <a:rPr lang="en-US" b="1" dirty="0" smtClean="0">
                <a:latin typeface="Arial" charset="0"/>
                <a:ea typeface="+mn-ea"/>
                <a:cs typeface="+mn-cs"/>
              </a:rPr>
              <a:t> </a:t>
            </a:r>
            <a:r>
              <a:rPr lang="en-US" b="1" dirty="0" err="1" smtClean="0">
                <a:latin typeface="Arial" charset="0"/>
                <a:ea typeface="+mn-ea"/>
                <a:cs typeface="+mn-cs"/>
              </a:rPr>
              <a:t>tekanan</a:t>
            </a:r>
            <a:r>
              <a:rPr lang="en-US" b="1" dirty="0" smtClean="0">
                <a:latin typeface="Arial" charset="0"/>
                <a:ea typeface="+mn-ea"/>
                <a:cs typeface="+mn-cs"/>
              </a:rPr>
              <a:t> </a:t>
            </a:r>
            <a:r>
              <a:rPr lang="en-US" b="1" dirty="0" err="1" smtClean="0">
                <a:latin typeface="Arial" charset="0"/>
                <a:ea typeface="+mn-ea"/>
                <a:cs typeface="+mn-cs"/>
              </a:rPr>
              <a:t>daripada</a:t>
            </a:r>
            <a:r>
              <a:rPr lang="en-US" b="1" dirty="0" smtClean="0">
                <a:latin typeface="Arial" charset="0"/>
                <a:ea typeface="+mn-ea"/>
                <a:cs typeface="+mn-cs"/>
              </a:rPr>
              <a:t> </a:t>
            </a:r>
            <a:r>
              <a:rPr lang="en-US" b="1" dirty="0" err="1" smtClean="0">
                <a:latin typeface="Arial" charset="0"/>
                <a:ea typeface="+mn-ea"/>
                <a:cs typeface="+mn-cs"/>
              </a:rPr>
              <a:t>cincin</a:t>
            </a:r>
            <a:r>
              <a:rPr lang="en-US" b="1" dirty="0" smtClean="0">
                <a:latin typeface="Arial" charset="0"/>
                <a:ea typeface="+mn-ea"/>
                <a:cs typeface="+mn-cs"/>
              </a:rPr>
              <a:t> </a:t>
            </a:r>
            <a:r>
              <a:rPr lang="en-US" b="1" dirty="0" err="1" smtClean="0">
                <a:latin typeface="Arial" charset="0"/>
                <a:ea typeface="+mn-ea"/>
                <a:cs typeface="+mn-cs"/>
              </a:rPr>
              <a:t>meterai</a:t>
            </a:r>
            <a:r>
              <a:rPr lang="en-US" b="1" dirty="0" smtClean="0">
                <a:latin typeface="Arial" charset="0"/>
                <a:ea typeface="+mn-ea"/>
                <a:cs typeface="+mn-cs"/>
              </a:rPr>
              <a:t> </a:t>
            </a:r>
            <a:r>
              <a:rPr lang="en-US" b="1" dirty="0" err="1" smtClean="0">
                <a:latin typeface="Arial" charset="0"/>
                <a:ea typeface="+mn-ea"/>
                <a:cs typeface="+mn-cs"/>
              </a:rPr>
              <a:t>negeri</a:t>
            </a:r>
            <a:r>
              <a:rPr lang="en-US" b="1" dirty="0" smtClean="0">
                <a:latin typeface="Arial" charset="0"/>
                <a:ea typeface="+mn-ea"/>
                <a:cs typeface="+mn-cs"/>
              </a:rPr>
              <a:t> Wales yang </a:t>
            </a:r>
            <a:r>
              <a:rPr lang="en-US" b="1" dirty="0" err="1" smtClean="0">
                <a:latin typeface="Arial" charset="0"/>
                <a:ea typeface="+mn-ea"/>
                <a:cs typeface="+mn-cs"/>
              </a:rPr>
              <a:t>dijumpa</a:t>
            </a:r>
            <a:r>
              <a:rPr lang="en-US" b="1" dirty="0" smtClean="0">
                <a:latin typeface="Arial" charset="0"/>
                <a:ea typeface="+mn-ea"/>
                <a:cs typeface="+mn-cs"/>
              </a:rPr>
              <a:t> </a:t>
            </a:r>
            <a:r>
              <a:rPr lang="en-US" b="1" dirty="0" err="1" smtClean="0">
                <a:latin typeface="Arial" charset="0"/>
                <a:ea typeface="+mn-ea"/>
                <a:cs typeface="+mn-cs"/>
              </a:rPr>
              <a:t>di</a:t>
            </a:r>
            <a:r>
              <a:rPr lang="en-US" b="1" dirty="0" smtClean="0">
                <a:latin typeface="Arial" charset="0"/>
                <a:ea typeface="+mn-ea"/>
                <a:cs typeface="+mn-cs"/>
              </a:rPr>
              <a:t> Raglan </a:t>
            </a:r>
            <a:r>
              <a:rPr lang="en-US" b="1" dirty="0" err="1" smtClean="0">
                <a:latin typeface="Arial" charset="0"/>
                <a:ea typeface="+mn-ea"/>
                <a:cs typeface="+mn-cs"/>
              </a:rPr>
              <a:t>pada</a:t>
            </a:r>
            <a:r>
              <a:rPr lang="en-US" b="1" dirty="0" smtClean="0">
                <a:latin typeface="Arial" charset="0"/>
                <a:ea typeface="+mn-ea"/>
                <a:cs typeface="+mn-cs"/>
              </a:rPr>
              <a:t> </a:t>
            </a:r>
            <a:r>
              <a:rPr lang="en-US" b="1" dirty="0" err="1" smtClean="0">
                <a:latin typeface="Arial" charset="0"/>
                <a:ea typeface="+mn-ea"/>
                <a:cs typeface="+mn-cs"/>
              </a:rPr>
              <a:t>kurun</a:t>
            </a:r>
            <a:r>
              <a:rPr lang="en-US" b="1" dirty="0" smtClean="0">
                <a:latin typeface="Arial" charset="0"/>
                <a:ea typeface="+mn-ea"/>
                <a:cs typeface="+mn-cs"/>
              </a:rPr>
              <a:t> ke-15</a:t>
            </a:r>
          </a:p>
        </p:txBody>
      </p:sp>
      <p:pic>
        <p:nvPicPr>
          <p:cNvPr id="118788" name="Picture 6" descr="images"/>
          <p:cNvPicPr>
            <a:picLocks noChangeAspect="1" noChangeArrowheads="1"/>
          </p:cNvPicPr>
          <p:nvPr/>
        </p:nvPicPr>
        <p:blipFill>
          <a:blip r:embed="rId4">
            <a:lum bright="-6000"/>
            <a:extLst>
              <a:ext uri="{28A0092B-C50C-407E-A947-70E740481C1C}">
                <a14:useLocalDpi xmlns:a14="http://schemas.microsoft.com/office/drawing/2010/main" val="0"/>
              </a:ext>
            </a:extLst>
          </a:blip>
          <a:srcRect r="8333"/>
          <a:stretch>
            <a:fillRect/>
          </a:stretch>
        </p:blipFill>
        <p:spPr bwMode="auto">
          <a:xfrm>
            <a:off x="5397500" y="4240213"/>
            <a:ext cx="37465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1371600" y="3886200"/>
            <a:ext cx="3048000" cy="1524000"/>
            <a:chOff x="864" y="2448"/>
            <a:chExt cx="1920" cy="960"/>
          </a:xfrm>
        </p:grpSpPr>
        <p:sp>
          <p:nvSpPr>
            <p:cNvPr id="120858" name="Line 17"/>
            <p:cNvSpPr>
              <a:spLocks noChangeShapeType="1"/>
            </p:cNvSpPr>
            <p:nvPr/>
          </p:nvSpPr>
          <p:spPr bwMode="auto">
            <a:xfrm flipV="1">
              <a:off x="912" y="2448"/>
              <a:ext cx="1872"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9" name="Line 15"/>
            <p:cNvSpPr>
              <a:spLocks noChangeShapeType="1"/>
            </p:cNvSpPr>
            <p:nvPr/>
          </p:nvSpPr>
          <p:spPr bwMode="auto">
            <a:xfrm>
              <a:off x="864" y="2448"/>
              <a:ext cx="1824"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7282" name="Rectangle 2"/>
          <p:cNvSpPr>
            <a:spLocks noGrp="1" noChangeArrowheads="1"/>
          </p:cNvSpPr>
          <p:nvPr>
            <p:ph type="title"/>
          </p:nvPr>
        </p:nvSpPr>
        <p:spPr>
          <a:xfrm>
            <a:off x="0" y="0"/>
            <a:ext cx="6477000" cy="914400"/>
          </a:xfrm>
        </p:spPr>
        <p:txBody>
          <a:bodyPr/>
          <a:lstStyle/>
          <a:p>
            <a:pPr algn="l" eaLnBrk="1" hangingPunct="1">
              <a:defRPr/>
            </a:pPr>
            <a:r>
              <a:rPr lang="en-US">
                <a:latin typeface="Arial" charset="0"/>
                <a:cs typeface="+mj-cs"/>
              </a:rPr>
              <a:t>Kuasa Zerubabel</a:t>
            </a:r>
          </a:p>
        </p:txBody>
      </p:sp>
      <p:sp>
        <p:nvSpPr>
          <p:cNvPr id="120835" name="Rectangle 5"/>
          <p:cNvSpPr>
            <a:spLocks noChangeArrowheads="1"/>
          </p:cNvSpPr>
          <p:nvPr/>
        </p:nvSpPr>
        <p:spPr bwMode="auto">
          <a:xfrm>
            <a:off x="381000" y="763588"/>
            <a:ext cx="838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GB" altLang="zh-CN" sz="2000" b="1">
                <a:latin typeface="Times" charset="0"/>
                <a:ea typeface="Times" charset="0"/>
                <a:cs typeface="Times" charset="0"/>
              </a:rPr>
              <a:t>Hagai memberi gambaran tentang Mesias apabila Tuhan berkata kepada Zerubabel, “Aku akan menjadikan engkau seperti cincin meterai; sebab engkaulah yang Kupilih” (2:23).  Cincin meterai melambangkan kuasa. Zerubabel menjadi pertengahan keturunan Mesias di mana keturunan Yusuf dan Maria bertemu:</a:t>
            </a:r>
            <a:endParaRPr lang="en-GB" altLang="zh-CN" sz="2000" b="1">
              <a:ea typeface="Times" charset="0"/>
              <a:cs typeface="Times" charset="0"/>
            </a:endParaRPr>
          </a:p>
        </p:txBody>
      </p:sp>
      <p:sp>
        <p:nvSpPr>
          <p:cNvPr id="120836" name="Rectangle 6"/>
          <p:cNvSpPr>
            <a:spLocks noChangeArrowheads="1"/>
          </p:cNvSpPr>
          <p:nvPr/>
        </p:nvSpPr>
        <p:spPr bwMode="auto">
          <a:xfrm>
            <a:off x="5562600" y="2714625"/>
            <a:ext cx="3429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altLang="zh-CN" sz="1800" b="1" i="1">
                <a:latin typeface="Times" charset="0"/>
                <a:ea typeface="Times" charset="0"/>
                <a:cs typeface="Times" charset="0"/>
              </a:rPr>
              <a:t>Dalam kedua-dua salasilah, ayah Zerubabel ialah Shealtiel, tetapi setiap salasilah diikuti dengan nama anak Zerubabel yang berlainan sehingga ia berakhir dengan Yusuf dan Maria.  Oleh itu, Zerubabel dan ayahnya merupakan pertalian am di setiap salasilah.</a:t>
            </a:r>
            <a:endParaRPr lang="en-GB" altLang="zh-CN" sz="1800" b="1" i="1">
              <a:ea typeface="Times" charset="0"/>
              <a:cs typeface="Times" charset="0"/>
            </a:endParaRPr>
          </a:p>
        </p:txBody>
      </p:sp>
      <p:sp>
        <p:nvSpPr>
          <p:cNvPr id="120837" name="Text Box 7"/>
          <p:cNvSpPr txBox="1">
            <a:spLocks noChangeArrowheads="1"/>
          </p:cNvSpPr>
          <p:nvPr/>
        </p:nvSpPr>
        <p:spPr bwMode="auto">
          <a:xfrm>
            <a:off x="5897563" y="6384925"/>
            <a:ext cx="2674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GB" altLang="zh-CN" sz="2000" i="1">
                <a:ea typeface="SimSun" charset="0"/>
                <a:cs typeface="SimSun" charset="0"/>
              </a:rPr>
              <a:t>Talk Thru the Bible</a:t>
            </a:r>
            <a:r>
              <a:rPr lang="en-GB" altLang="zh-CN" sz="2000">
                <a:ea typeface="SimSun" charset="0"/>
                <a:cs typeface="SimSun" charset="0"/>
              </a:rPr>
              <a:t>, 285</a:t>
            </a:r>
            <a:endParaRPr lang="en-US" sz="2000"/>
          </a:p>
        </p:txBody>
      </p:sp>
      <p:sp>
        <p:nvSpPr>
          <p:cNvPr id="120838" name="Text Box 8"/>
          <p:cNvSpPr txBox="1">
            <a:spLocks noChangeArrowheads="1"/>
          </p:cNvSpPr>
          <p:nvPr/>
        </p:nvSpPr>
        <p:spPr bwMode="auto">
          <a:xfrm>
            <a:off x="8382000" y="2698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647</a:t>
            </a:r>
          </a:p>
        </p:txBody>
      </p:sp>
      <p:sp>
        <p:nvSpPr>
          <p:cNvPr id="97289" name="Text Box 9"/>
          <p:cNvSpPr txBox="1">
            <a:spLocks noChangeArrowheads="1"/>
          </p:cNvSpPr>
          <p:nvPr/>
        </p:nvSpPr>
        <p:spPr bwMode="auto">
          <a:xfrm>
            <a:off x="2478088" y="2667000"/>
            <a:ext cx="954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Daud</a:t>
            </a:r>
          </a:p>
        </p:txBody>
      </p:sp>
      <p:grpSp>
        <p:nvGrpSpPr>
          <p:cNvPr id="3" name="Group 32"/>
          <p:cNvGrpSpPr>
            <a:grpSpLocks/>
          </p:cNvGrpSpPr>
          <p:nvPr/>
        </p:nvGrpSpPr>
        <p:grpSpPr bwMode="auto">
          <a:xfrm>
            <a:off x="685800" y="3429000"/>
            <a:ext cx="4394200" cy="461963"/>
            <a:chOff x="432" y="2160"/>
            <a:chExt cx="2768" cy="291"/>
          </a:xfrm>
        </p:grpSpPr>
        <p:sp>
          <p:nvSpPr>
            <p:cNvPr id="120856" name="Text Box 10"/>
            <p:cNvSpPr txBox="1">
              <a:spLocks noChangeArrowheads="1"/>
            </p:cNvSpPr>
            <p:nvPr/>
          </p:nvSpPr>
          <p:spPr bwMode="auto">
            <a:xfrm>
              <a:off x="432" y="2160"/>
              <a:ext cx="97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Sulaiman</a:t>
              </a:r>
            </a:p>
          </p:txBody>
        </p:sp>
        <p:sp>
          <p:nvSpPr>
            <p:cNvPr id="120857" name="Text Box 11"/>
            <p:cNvSpPr txBox="1">
              <a:spLocks noChangeArrowheads="1"/>
            </p:cNvSpPr>
            <p:nvPr/>
          </p:nvSpPr>
          <p:spPr bwMode="auto">
            <a:xfrm>
              <a:off x="2544" y="2160"/>
              <a:ext cx="6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Natan</a:t>
              </a:r>
            </a:p>
          </p:txBody>
        </p:sp>
      </p:grpSp>
      <p:grpSp>
        <p:nvGrpSpPr>
          <p:cNvPr id="4" name="Group 31"/>
          <p:cNvGrpSpPr>
            <a:grpSpLocks/>
          </p:cNvGrpSpPr>
          <p:nvPr/>
        </p:nvGrpSpPr>
        <p:grpSpPr bwMode="auto">
          <a:xfrm>
            <a:off x="801688" y="5318125"/>
            <a:ext cx="4408487" cy="461963"/>
            <a:chOff x="505" y="3350"/>
            <a:chExt cx="2777" cy="291"/>
          </a:xfrm>
        </p:grpSpPr>
        <p:sp>
          <p:nvSpPr>
            <p:cNvPr id="120854" name="Text Box 12"/>
            <p:cNvSpPr txBox="1">
              <a:spLocks noChangeArrowheads="1"/>
            </p:cNvSpPr>
            <p:nvPr/>
          </p:nvSpPr>
          <p:spPr bwMode="auto">
            <a:xfrm>
              <a:off x="505" y="3350"/>
              <a:ext cx="6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Yusuf</a:t>
              </a:r>
            </a:p>
          </p:txBody>
        </p:sp>
        <p:sp>
          <p:nvSpPr>
            <p:cNvPr id="120855" name="Text Box 13"/>
            <p:cNvSpPr txBox="1">
              <a:spLocks noChangeArrowheads="1"/>
            </p:cNvSpPr>
            <p:nvPr/>
          </p:nvSpPr>
          <p:spPr bwMode="auto">
            <a:xfrm>
              <a:off x="2659" y="3350"/>
              <a:ext cx="6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Maria</a:t>
              </a:r>
            </a:p>
          </p:txBody>
        </p:sp>
      </p:grpSp>
      <p:sp>
        <p:nvSpPr>
          <p:cNvPr id="97296" name="Text Box 16"/>
          <p:cNvSpPr txBox="1">
            <a:spLocks noChangeArrowheads="1"/>
          </p:cNvSpPr>
          <p:nvPr/>
        </p:nvSpPr>
        <p:spPr bwMode="auto">
          <a:xfrm>
            <a:off x="2476500" y="6019800"/>
            <a:ext cx="1074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latin typeface="Geneva" charset="0"/>
              </a:rPr>
              <a:t>Yesus</a:t>
            </a:r>
          </a:p>
        </p:txBody>
      </p:sp>
      <p:grpSp>
        <p:nvGrpSpPr>
          <p:cNvPr id="5" name="Group 27"/>
          <p:cNvGrpSpPr>
            <a:grpSpLocks/>
          </p:cNvGrpSpPr>
          <p:nvPr/>
        </p:nvGrpSpPr>
        <p:grpSpPr bwMode="auto">
          <a:xfrm>
            <a:off x="1905000" y="5791200"/>
            <a:ext cx="2286000" cy="304800"/>
            <a:chOff x="1200" y="3648"/>
            <a:chExt cx="1440" cy="192"/>
          </a:xfrm>
        </p:grpSpPr>
        <p:sp>
          <p:nvSpPr>
            <p:cNvPr id="120852" name="Line 18"/>
            <p:cNvSpPr>
              <a:spLocks noChangeShapeType="1"/>
            </p:cNvSpPr>
            <p:nvPr/>
          </p:nvSpPr>
          <p:spPr bwMode="auto">
            <a:xfrm>
              <a:off x="1200" y="364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3" name="Line 19"/>
            <p:cNvSpPr>
              <a:spLocks noChangeShapeType="1"/>
            </p:cNvSpPr>
            <p:nvPr/>
          </p:nvSpPr>
          <p:spPr bwMode="auto">
            <a:xfrm flipV="1">
              <a:off x="2256" y="364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6"/>
          <p:cNvGrpSpPr>
            <a:grpSpLocks/>
          </p:cNvGrpSpPr>
          <p:nvPr/>
        </p:nvGrpSpPr>
        <p:grpSpPr bwMode="auto">
          <a:xfrm>
            <a:off x="1752600" y="3124200"/>
            <a:ext cx="2362200" cy="304800"/>
            <a:chOff x="1104" y="1968"/>
            <a:chExt cx="1488" cy="192"/>
          </a:xfrm>
        </p:grpSpPr>
        <p:sp>
          <p:nvSpPr>
            <p:cNvPr id="120850" name="Line 24"/>
            <p:cNvSpPr>
              <a:spLocks noChangeShapeType="1"/>
            </p:cNvSpPr>
            <p:nvPr/>
          </p:nvSpPr>
          <p:spPr bwMode="auto">
            <a:xfrm flipH="1">
              <a:off x="1104" y="196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51" name="Line 25"/>
            <p:cNvSpPr>
              <a:spLocks noChangeShapeType="1"/>
            </p:cNvSpPr>
            <p:nvPr/>
          </p:nvSpPr>
          <p:spPr bwMode="auto">
            <a:xfrm flipH="1" flipV="1">
              <a:off x="2208" y="1968"/>
              <a:ext cx="384"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30"/>
          <p:cNvGrpSpPr>
            <a:grpSpLocks/>
          </p:cNvGrpSpPr>
          <p:nvPr/>
        </p:nvGrpSpPr>
        <p:grpSpPr bwMode="auto">
          <a:xfrm>
            <a:off x="2057400" y="3886200"/>
            <a:ext cx="1739900" cy="1589088"/>
            <a:chOff x="1296" y="2448"/>
            <a:chExt cx="1096" cy="1001"/>
          </a:xfrm>
        </p:grpSpPr>
        <p:pic>
          <p:nvPicPr>
            <p:cNvPr id="120848" name="Picture 14" descr="images"/>
            <p:cNvPicPr>
              <a:picLocks noChangeAspect="1" noChangeArrowheads="1"/>
            </p:cNvPicPr>
            <p:nvPr/>
          </p:nvPicPr>
          <p:blipFill>
            <a:blip r:embed="rId2">
              <a:lum bright="-6000"/>
              <a:extLst>
                <a:ext uri="{28A0092B-C50C-407E-A947-70E740481C1C}">
                  <a14:useLocalDpi xmlns:a14="http://schemas.microsoft.com/office/drawing/2010/main" val="0"/>
                </a:ext>
              </a:extLst>
            </a:blip>
            <a:srcRect r="8333"/>
            <a:stretch>
              <a:fillRect/>
            </a:stretch>
          </p:blipFill>
          <p:spPr bwMode="auto">
            <a:xfrm>
              <a:off x="1336" y="2448"/>
              <a:ext cx="1056"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9" name="Text Box 29"/>
            <p:cNvSpPr txBox="1">
              <a:spLocks noChangeArrowheads="1"/>
            </p:cNvSpPr>
            <p:nvPr/>
          </p:nvSpPr>
          <p:spPr bwMode="auto">
            <a:xfrm>
              <a:off x="1296" y="3158"/>
              <a:ext cx="1042" cy="291"/>
            </a:xfrm>
            <a:prstGeom prst="rect">
              <a:avLst/>
            </a:prstGeom>
            <a:noFill/>
            <a:ln w="9525">
              <a:noFill/>
              <a:miter lim="800000"/>
              <a:headEnd/>
              <a:tailEnd/>
            </a:ln>
            <a:effectLst>
              <a:outerShdw dist="35921" dir="2700000" algn="ctr" rotWithShape="0">
                <a:srgbClr val="808080"/>
              </a:outerShdw>
            </a:effectLst>
          </p:spPr>
          <p:txBody>
            <a:bodyPr wrap="none">
              <a:spAutoFit/>
            </a:bodyPr>
            <a:lstStyle/>
            <a:p>
              <a:pPr>
                <a:spcBef>
                  <a:spcPct val="50000"/>
                </a:spcBef>
                <a:defRPr/>
              </a:pPr>
              <a:r>
                <a:rPr lang="en-US" b="1" dirty="0" err="1">
                  <a:latin typeface="Geneva" charset="0"/>
                  <a:ea typeface="+mn-ea"/>
                  <a:cs typeface="+mn-cs"/>
                </a:rPr>
                <a:t>Zerubabel</a:t>
              </a:r>
              <a:endParaRPr lang="en-US" b="1" dirty="0">
                <a:latin typeface="Geneva" charset="0"/>
                <a:ea typeface="+mn-ea"/>
                <a:cs typeface="+mn-cs"/>
              </a:endParaRPr>
            </a:p>
          </p:txBody>
        </p:sp>
      </p:grpSp>
      <p:sp>
        <p:nvSpPr>
          <p:cNvPr id="97313" name="Text Box 33"/>
          <p:cNvSpPr txBox="1">
            <a:spLocks noChangeArrowheads="1"/>
          </p:cNvSpPr>
          <p:nvPr/>
        </p:nvSpPr>
        <p:spPr bwMode="auto">
          <a:xfrm>
            <a:off x="457200" y="441960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latin typeface="Geneva" charset="0"/>
              </a:rPr>
              <a:t>(Mat. 1:12)</a:t>
            </a:r>
          </a:p>
        </p:txBody>
      </p:sp>
      <p:sp>
        <p:nvSpPr>
          <p:cNvPr id="97314" name="Text Box 34"/>
          <p:cNvSpPr txBox="1">
            <a:spLocks noChangeArrowheads="1"/>
          </p:cNvSpPr>
          <p:nvPr/>
        </p:nvSpPr>
        <p:spPr bwMode="auto">
          <a:xfrm>
            <a:off x="3810000" y="44196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latin typeface="Geneva" charset="0"/>
              </a:rPr>
              <a:t>(Lukas 3:27)</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wipe(up)">
                                      <p:cBhvr>
                                        <p:cTn id="7" dur="500"/>
                                        <p:tgtEl>
                                          <p:spTgt spid="97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par>
                          <p:cTn id="27" fill="hold" nodeType="afterGroup">
                            <p:stCondLst>
                              <p:cond delay="500"/>
                            </p:stCondLst>
                            <p:childTnLst>
                              <p:par>
                                <p:cTn id="28" presetID="22" presetClass="entr" presetSubtype="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7313"/>
                                        </p:tgtEl>
                                        <p:attrNameLst>
                                          <p:attrName>style.visibility</p:attrName>
                                        </p:attrNameLst>
                                      </p:cBhvr>
                                      <p:to>
                                        <p:strVal val="visible"/>
                                      </p:to>
                                    </p:set>
                                    <p:animEffect transition="in" filter="wipe(up)">
                                      <p:cBhvr>
                                        <p:cTn id="35" dur="500"/>
                                        <p:tgtEl>
                                          <p:spTgt spid="973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7314"/>
                                        </p:tgtEl>
                                        <p:attrNameLst>
                                          <p:attrName>style.visibility</p:attrName>
                                        </p:attrNameLst>
                                      </p:cBhvr>
                                      <p:to>
                                        <p:strVal val="visible"/>
                                      </p:to>
                                    </p:set>
                                    <p:animEffect transition="in" filter="wipe(up)">
                                      <p:cBhvr>
                                        <p:cTn id="40" dur="500"/>
                                        <p:tgtEl>
                                          <p:spTgt spid="973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childTnLst>
                          </p:cTn>
                        </p:par>
                        <p:par>
                          <p:cTn id="46" fill="hold" nodeType="afterGroup">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97296"/>
                                        </p:tgtEl>
                                        <p:attrNameLst>
                                          <p:attrName>style.visibility</p:attrName>
                                        </p:attrNameLst>
                                      </p:cBhvr>
                                      <p:to>
                                        <p:strVal val="visible"/>
                                      </p:to>
                                    </p:set>
                                    <p:animEffect transition="in" filter="wipe(up)">
                                      <p:cBhvr>
                                        <p:cTn id="49" dur="500"/>
                                        <p:tgtEl>
                                          <p:spTgt spid="97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p:bldP spid="97296" grpId="0"/>
      <p:bldP spid="97313" grpId="0"/>
      <p:bldP spid="973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r>
            <a:br>
              <a:rPr lang="en-US" sz="2400" b="1">
                <a:latin typeface="Lucida Sans" charset="0"/>
                <a:cs typeface="Times New Roman" charset="0"/>
              </a:rPr>
            </a:br>
            <a:endParaRPr lang="en-US" sz="2400" b="1">
              <a:latin typeface="Lucida Sans" charset="0"/>
              <a:cs typeface="Times New Roman" charset="0"/>
            </a:endParaRPr>
          </a:p>
        </p:txBody>
      </p:sp>
      <p:sp>
        <p:nvSpPr>
          <p:cNvPr id="121858" name="Rectangle 3"/>
          <p:cNvSpPr>
            <a:spLocks noGrp="1" noChangeArrowheads="1"/>
          </p:cNvSpPr>
          <p:nvPr>
            <p:ph type="body" idx="1"/>
          </p:nvPr>
        </p:nvSpPr>
        <p:spPr>
          <a:xfrm>
            <a:off x="714375" y="571500"/>
            <a:ext cx="7772400" cy="4114800"/>
          </a:xfrm>
        </p:spPr>
        <p:txBody>
          <a:bodyPr/>
          <a:lstStyle/>
          <a:p>
            <a:pPr eaLnBrk="1" hangingPunct="1"/>
            <a:r>
              <a:rPr lang="en-US" sz="2800" b="1">
                <a:latin typeface="Lucida Sans" charset="0"/>
                <a:cs typeface="Times New Roman" charset="0"/>
              </a:rPr>
              <a:t>Persamaan di antara Daud dan Zerubabel amat menakjubkan. Daud ingin membina rumah Tuhan, tetapi Tuhan pula berjanji untuk membina rumah diraja. </a:t>
            </a:r>
          </a:p>
          <a:p>
            <a:pPr eaLnBrk="1" hangingPunct="1"/>
            <a:r>
              <a:rPr lang="en-US" sz="2800" b="1">
                <a:latin typeface="Lucida Sans" charset="0"/>
                <a:cs typeface="Times New Roman" charset="0"/>
              </a:rPr>
              <a:t>Persamaan ini menunjukkan bahawa unsur-unsur Mesias merupakan sebahagian daripada konteks buku ini.</a:t>
            </a:r>
            <a:endParaRPr lang="en-GB" sz="2800" b="1">
              <a:latin typeface="Lucida Sans" charset="0"/>
              <a:cs typeface="Times New Roman" charset="0"/>
            </a:endParaRPr>
          </a:p>
        </p:txBody>
      </p:sp>
      <p:sp>
        <p:nvSpPr>
          <p:cNvPr id="121859" name="Text Box 4"/>
          <p:cNvSpPr txBox="1">
            <a:spLocks noChangeArrowheads="1"/>
          </p:cNvSpPr>
          <p:nvPr/>
        </p:nvSpPr>
        <p:spPr bwMode="auto">
          <a:xfrm>
            <a:off x="8458200" y="762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647</a:t>
            </a:r>
          </a:p>
        </p:txBody>
      </p:sp>
    </p:spTree>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2938" y="357188"/>
            <a:ext cx="7772400" cy="1143000"/>
          </a:xfrm>
        </p:spPr>
        <p:txBody>
          <a:bodyPr/>
          <a:lstStyle/>
          <a:p>
            <a:pPr eaLnBrk="1" hangingPunct="1">
              <a:defRPr/>
            </a:pPr>
            <a:r>
              <a:rPr lang="en-US" sz="4000" b="1">
                <a:latin typeface="Lucida Sans" charset="0"/>
                <a:cs typeface="Times New Roman" charset="0"/>
              </a:rPr>
              <a:t>Sifat-sifat Tuhan</a:t>
            </a:r>
          </a:p>
        </p:txBody>
      </p:sp>
      <p:sp>
        <p:nvSpPr>
          <p:cNvPr id="122882" name="Rectangle 3"/>
          <p:cNvSpPr>
            <a:spLocks noGrp="1" noChangeArrowheads="1"/>
          </p:cNvSpPr>
          <p:nvPr>
            <p:ph type="body" idx="1"/>
          </p:nvPr>
        </p:nvSpPr>
        <p:spPr>
          <a:xfrm>
            <a:off x="714375" y="1643063"/>
            <a:ext cx="7772400" cy="4572000"/>
          </a:xfrm>
        </p:spPr>
        <p:txBody>
          <a:bodyPr/>
          <a:lstStyle/>
          <a:p>
            <a:pPr eaLnBrk="1" hangingPunct="1">
              <a:lnSpc>
                <a:spcPct val="90000"/>
              </a:lnSpc>
            </a:pPr>
            <a:r>
              <a:rPr lang="en-US" sz="2800" b="1">
                <a:latin typeface="Lucida Sans" charset="0"/>
                <a:cs typeface="Times New Roman" charset="0"/>
              </a:rPr>
              <a:t>Zerubabel telah lesap sebagai ketua yang penting selepas ramalan Hagai diberi. </a:t>
            </a:r>
          </a:p>
          <a:p>
            <a:pPr eaLnBrk="1" hangingPunct="1">
              <a:lnSpc>
                <a:spcPct val="90000"/>
              </a:lnSpc>
              <a:buFont typeface="Wingdings" charset="0"/>
              <a:buNone/>
            </a:pPr>
            <a:endParaRPr lang="en-US" sz="2800" b="1">
              <a:latin typeface="Lucida Sans" charset="0"/>
              <a:cs typeface="Times New Roman" charset="0"/>
            </a:endParaRPr>
          </a:p>
          <a:p>
            <a:pPr eaLnBrk="1" hangingPunct="1">
              <a:lnSpc>
                <a:spcPct val="90000"/>
              </a:lnSpc>
              <a:buFont typeface="Wingdings" charset="0"/>
              <a:buNone/>
            </a:pPr>
            <a:r>
              <a:rPr lang="en-US" sz="2800" b="1">
                <a:latin typeface="Lucida Sans" charset="0"/>
                <a:cs typeface="Times New Roman" charset="0"/>
              </a:rPr>
              <a:t>   Ramalan mengenai Zerubabel lebih bertumpu kepada raja yang disahkan pada masa hadapan, kerana ia merupakan “anak Tuhan” yang akan diberi kuasa dan hak ke atas semua kerajaan bangsa-bangsa (Mazmur. 2, 110; Mat. 28:18).</a:t>
            </a:r>
            <a:endParaRPr lang="en-GB" sz="2800" b="1">
              <a:latin typeface="Lucida Sans" charset="0"/>
              <a:cs typeface="Times New Roman" charset="0"/>
            </a:endParaRPr>
          </a:p>
        </p:txBody>
      </p:sp>
    </p:spTree>
  </p:cSld>
  <p:clrMapOvr>
    <a:masterClrMapping/>
  </p:clrMapOvr>
  <p:transition xmlns:p14="http://schemas.microsoft.com/office/powerpoint/2010/main">
    <p:blinds/>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42938" y="357188"/>
            <a:ext cx="7772400" cy="1143000"/>
          </a:xfrm>
        </p:spPr>
        <p:txBody>
          <a:bodyPr/>
          <a:lstStyle/>
          <a:p>
            <a:pPr eaLnBrk="1" hangingPunct="1">
              <a:defRPr/>
            </a:pPr>
            <a:r>
              <a:rPr lang="en-US" sz="4000" b="1">
                <a:latin typeface="Lucida Sans" charset="0"/>
                <a:cs typeface="Times New Roman" charset="0"/>
              </a:rPr>
              <a:t>Tuhan Tentera </a:t>
            </a:r>
          </a:p>
        </p:txBody>
      </p:sp>
      <p:sp>
        <p:nvSpPr>
          <p:cNvPr id="123906" name="Rectangle 3"/>
          <p:cNvSpPr>
            <a:spLocks noGrp="1" noChangeArrowheads="1"/>
          </p:cNvSpPr>
          <p:nvPr>
            <p:ph type="body" idx="1"/>
          </p:nvPr>
        </p:nvSpPr>
        <p:spPr>
          <a:xfrm>
            <a:off x="685800" y="1828800"/>
            <a:ext cx="7772400" cy="4267200"/>
          </a:xfrm>
        </p:spPr>
        <p:txBody>
          <a:bodyPr/>
          <a:lstStyle/>
          <a:p>
            <a:pPr eaLnBrk="1" hangingPunct="1">
              <a:lnSpc>
                <a:spcPct val="90000"/>
              </a:lnSpc>
            </a:pPr>
            <a:r>
              <a:rPr lang="en-US" sz="2400" b="1">
                <a:latin typeface="Lucida Sans" charset="0"/>
                <a:cs typeface="Times New Roman" charset="0"/>
              </a:rPr>
              <a:t>Gelaran ketuhanan Yahweh muncul sebanyak tiga puluh empat kali di dalam tiga puluh lapan ayat-ayat di dalam buku ini dan empat belas daripadanya menekankan Mahakuasa Tuhan dengan gelaran Tuhan Tentera. </a:t>
            </a:r>
          </a:p>
          <a:p>
            <a:pPr eaLnBrk="1" hangingPunct="1">
              <a:lnSpc>
                <a:spcPct val="90000"/>
              </a:lnSpc>
              <a:buFont typeface="Wingdings" charset="0"/>
              <a:buNone/>
            </a:pPr>
            <a:endParaRPr lang="en-US" sz="2400" b="1">
              <a:latin typeface="Lucida Sans" charset="0"/>
              <a:cs typeface="Times New Roman" charset="0"/>
            </a:endParaRPr>
          </a:p>
          <a:p>
            <a:pPr eaLnBrk="1" hangingPunct="1">
              <a:lnSpc>
                <a:spcPct val="90000"/>
              </a:lnSpc>
              <a:buFont typeface="Wingdings" charset="0"/>
              <a:buNone/>
            </a:pPr>
            <a:r>
              <a:rPr lang="en-US" sz="2400" b="1">
                <a:latin typeface="Lucida Sans" charset="0"/>
                <a:cs typeface="Times New Roman" charset="0"/>
              </a:rPr>
              <a:t>   Tuhan akan mengumpul segala harta pusaka kerajaan bangsa-bangsa untuk mencantikkan dan memegahkan rumahNya. Tuhan akan menggoncang langit dan bumi dan datang dengan penuh kemegahan untuk membuat sesuatu yang hebat dan kosmik</a:t>
            </a:r>
            <a:r>
              <a:rPr lang="en-US" sz="2400" b="1" u="sng">
                <a:latin typeface="Lucida Sans" charset="0"/>
                <a:cs typeface="Times New Roman" charset="0"/>
              </a:rPr>
              <a:t>.</a:t>
            </a:r>
            <a:endParaRPr lang="en-GB" sz="2400" b="1">
              <a:latin typeface="Lucida Sans" charset="0"/>
              <a:cs typeface="Times New Roman" charset="0"/>
            </a:endParaRPr>
          </a:p>
        </p:txBody>
      </p:sp>
    </p:spTree>
  </p:cSld>
  <p:clrMapOvr>
    <a:masterClrMapping/>
  </p:clrMapOvr>
  <p:transition xmlns:p14="http://schemas.microsoft.com/office/powerpoint/2010/main">
    <p:blind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28625" y="357188"/>
            <a:ext cx="8286750" cy="1395412"/>
          </a:xfrm>
        </p:spPr>
        <p:txBody>
          <a:bodyPr/>
          <a:lstStyle/>
          <a:p>
            <a:pPr eaLnBrk="1" hangingPunct="1">
              <a:defRPr/>
            </a:pPr>
            <a:r>
              <a:rPr lang="en-US" sz="4000" b="1">
                <a:latin typeface="Lucida Sans" charset="0"/>
                <a:cs typeface="Times New Roman" charset="0"/>
              </a:rPr>
              <a:t>Tuhan mengarah sejarah dan kehidupan orang-orangNya</a:t>
            </a: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24930" name="Rectangle 3"/>
          <p:cNvSpPr>
            <a:spLocks noGrp="1" noChangeArrowheads="1"/>
          </p:cNvSpPr>
          <p:nvPr>
            <p:ph type="body" idx="1"/>
          </p:nvPr>
        </p:nvSpPr>
        <p:spPr>
          <a:xfrm>
            <a:off x="685800" y="2438400"/>
            <a:ext cx="7772400" cy="3133725"/>
          </a:xfrm>
        </p:spPr>
        <p:txBody>
          <a:bodyPr/>
          <a:lstStyle/>
          <a:p>
            <a:pPr eaLnBrk="1" hangingPunct="1">
              <a:buFont typeface="Wingdings" charset="0"/>
              <a:buNone/>
            </a:pPr>
            <a:r>
              <a:rPr lang="en-US" sz="2800" b="1">
                <a:latin typeface="Lucida Sans" charset="0"/>
                <a:cs typeface="Times New Roman" charset="0"/>
              </a:rPr>
              <a:t>	Tuhan merupakan kuasa yang mengawal dan mengekalkan hal-hal yang berlaku setiap hari. Dia terlibat dalam hal-hal ekonomi dan sosial supaya segala-galanya berlaku mengikut takdirNya.</a:t>
            </a:r>
            <a:endParaRPr lang="en-GB" sz="2800" b="1">
              <a:latin typeface="Lucida Sans" charset="0"/>
              <a:cs typeface="Times New Roman" charset="0"/>
            </a:endParaRPr>
          </a:p>
        </p:txBody>
      </p:sp>
    </p:spTree>
  </p:cSld>
  <p:clrMapOvr>
    <a:masterClrMapping/>
  </p:clrMapOvr>
  <p:transition xmlns:p14="http://schemas.microsoft.com/office/powerpoint/2010/mai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0" y="0"/>
            <a:ext cx="94488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b="1">
                <a:effectLst>
                  <a:outerShdw blurRad="38100" dist="38100" dir="2700000" algn="tl">
                    <a:srgbClr val="000000"/>
                  </a:outerShdw>
                </a:effectLst>
                <a:cs typeface="+mn-cs"/>
              </a:rPr>
              <a:t>h</a:t>
            </a:r>
          </a:p>
        </p:txBody>
      </p:sp>
      <p:sp>
        <p:nvSpPr>
          <p:cNvPr id="136195" name="Text Box 3"/>
          <p:cNvSpPr txBox="1">
            <a:spLocks noChangeArrowheads="1"/>
          </p:cNvSpPr>
          <p:nvPr/>
        </p:nvSpPr>
        <p:spPr bwMode="auto">
          <a:xfrm>
            <a:off x="61722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650</a:t>
            </a:r>
          </a:p>
        </p:txBody>
      </p:sp>
      <p:sp>
        <p:nvSpPr>
          <p:cNvPr id="136196" name="Text Box 4"/>
          <p:cNvSpPr txBox="1">
            <a:spLocks noChangeArrowheads="1"/>
          </p:cNvSpPr>
          <p:nvPr/>
        </p:nvSpPr>
        <p:spPr bwMode="auto">
          <a:xfrm>
            <a:off x="41148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800</a:t>
            </a:r>
          </a:p>
        </p:txBody>
      </p:sp>
      <p:sp>
        <p:nvSpPr>
          <p:cNvPr id="136197" name="Text Box 5"/>
          <p:cNvSpPr txBox="1">
            <a:spLocks noChangeArrowheads="1"/>
          </p:cNvSpPr>
          <p:nvPr/>
        </p:nvSpPr>
        <p:spPr bwMode="auto">
          <a:xfrm>
            <a:off x="27432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900</a:t>
            </a:r>
          </a:p>
        </p:txBody>
      </p:sp>
      <p:sp>
        <p:nvSpPr>
          <p:cNvPr id="136198" name="Text Box 6"/>
          <p:cNvSpPr txBox="1">
            <a:spLocks noChangeArrowheads="1"/>
          </p:cNvSpPr>
          <p:nvPr/>
        </p:nvSpPr>
        <p:spPr bwMode="auto">
          <a:xfrm>
            <a:off x="20574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950</a:t>
            </a:r>
          </a:p>
        </p:txBody>
      </p:sp>
      <p:sp>
        <p:nvSpPr>
          <p:cNvPr id="136199" name="Text Box 7"/>
          <p:cNvSpPr txBox="1">
            <a:spLocks noChangeArrowheads="1"/>
          </p:cNvSpPr>
          <p:nvPr/>
        </p:nvSpPr>
        <p:spPr bwMode="auto">
          <a:xfrm>
            <a:off x="13716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1000</a:t>
            </a:r>
          </a:p>
        </p:txBody>
      </p:sp>
      <p:sp>
        <p:nvSpPr>
          <p:cNvPr id="136200" name="Text Box 8"/>
          <p:cNvSpPr txBox="1">
            <a:spLocks noChangeArrowheads="1"/>
          </p:cNvSpPr>
          <p:nvPr/>
        </p:nvSpPr>
        <p:spPr bwMode="auto">
          <a:xfrm>
            <a:off x="81534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500</a:t>
            </a:r>
          </a:p>
        </p:txBody>
      </p:sp>
      <p:grpSp>
        <p:nvGrpSpPr>
          <p:cNvPr id="69640" name="Group 9"/>
          <p:cNvGrpSpPr>
            <a:grpSpLocks/>
          </p:cNvGrpSpPr>
          <p:nvPr/>
        </p:nvGrpSpPr>
        <p:grpSpPr bwMode="auto">
          <a:xfrm>
            <a:off x="66675" y="3044825"/>
            <a:ext cx="9534525" cy="844550"/>
            <a:chOff x="42" y="1918"/>
            <a:chExt cx="6006" cy="532"/>
          </a:xfrm>
        </p:grpSpPr>
        <p:grpSp>
          <p:nvGrpSpPr>
            <p:cNvPr id="69662" name="Group 10"/>
            <p:cNvGrpSpPr>
              <a:grpSpLocks/>
            </p:cNvGrpSpPr>
            <p:nvPr/>
          </p:nvGrpSpPr>
          <p:grpSpPr bwMode="auto">
            <a:xfrm>
              <a:off x="96" y="1918"/>
              <a:ext cx="1296" cy="530"/>
              <a:chOff x="96" y="1918"/>
              <a:chExt cx="1296" cy="530"/>
            </a:xfrm>
          </p:grpSpPr>
          <p:sp>
            <p:nvSpPr>
              <p:cNvPr id="136203" name="Line 11"/>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04" name="Line 12"/>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05" name="Line 13"/>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06" name="Line 14"/>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grpSp>
          <p:nvGrpSpPr>
            <p:cNvPr id="69663" name="Group 15"/>
            <p:cNvGrpSpPr>
              <a:grpSpLocks/>
            </p:cNvGrpSpPr>
            <p:nvPr/>
          </p:nvGrpSpPr>
          <p:grpSpPr bwMode="auto">
            <a:xfrm>
              <a:off x="1824" y="1920"/>
              <a:ext cx="1296" cy="530"/>
              <a:chOff x="96" y="1918"/>
              <a:chExt cx="1296" cy="530"/>
            </a:xfrm>
          </p:grpSpPr>
          <p:sp>
            <p:nvSpPr>
              <p:cNvPr id="136208" name="Line 16"/>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09" name="Line 17"/>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0" name="Line 18"/>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1" name="Line 19"/>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grpSp>
          <p:nvGrpSpPr>
            <p:cNvPr id="69664" name="Group 20"/>
            <p:cNvGrpSpPr>
              <a:grpSpLocks/>
            </p:cNvGrpSpPr>
            <p:nvPr/>
          </p:nvGrpSpPr>
          <p:grpSpPr bwMode="auto">
            <a:xfrm>
              <a:off x="3552" y="1920"/>
              <a:ext cx="1296" cy="530"/>
              <a:chOff x="96" y="1918"/>
              <a:chExt cx="1296" cy="530"/>
            </a:xfrm>
          </p:grpSpPr>
          <p:sp>
            <p:nvSpPr>
              <p:cNvPr id="136213" name="Line 21"/>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4" name="Line 22"/>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5" name="Line 23"/>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6" name="Line 24"/>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36217" name="Line 25"/>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8" name="Line 26"/>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sp>
          <p:nvSpPr>
            <p:cNvPr id="136219" name="Line 27"/>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bg2"/>
              </a:outerShdw>
            </a:effectLst>
          </p:spPr>
          <p:txBody>
            <a:bodyPr/>
            <a:lstStyle/>
            <a:p>
              <a:pPr>
                <a:defRPr/>
              </a:pPr>
              <a:endParaRPr lang="en-SG">
                <a:ea typeface="+mn-ea"/>
                <a:cs typeface="+mn-cs"/>
              </a:endParaRPr>
            </a:p>
          </p:txBody>
        </p:sp>
      </p:grpSp>
      <p:sp>
        <p:nvSpPr>
          <p:cNvPr id="136220" name="Text Box 28"/>
          <p:cNvSpPr txBox="1">
            <a:spLocks noChangeArrowheads="1"/>
          </p:cNvSpPr>
          <p:nvPr/>
        </p:nvSpPr>
        <p:spPr bwMode="auto">
          <a:xfrm>
            <a:off x="75438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550</a:t>
            </a:r>
          </a:p>
        </p:txBody>
      </p:sp>
      <p:sp>
        <p:nvSpPr>
          <p:cNvPr id="136221" name="Text Box 29"/>
          <p:cNvSpPr txBox="1">
            <a:spLocks noChangeArrowheads="1"/>
          </p:cNvSpPr>
          <p:nvPr/>
        </p:nvSpPr>
        <p:spPr bwMode="auto">
          <a:xfrm>
            <a:off x="34290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850</a:t>
            </a:r>
          </a:p>
        </p:txBody>
      </p:sp>
      <p:sp>
        <p:nvSpPr>
          <p:cNvPr id="136222" name="Text Box 30"/>
          <p:cNvSpPr txBox="1">
            <a:spLocks noChangeArrowheads="1"/>
          </p:cNvSpPr>
          <p:nvPr/>
        </p:nvSpPr>
        <p:spPr bwMode="auto">
          <a:xfrm>
            <a:off x="6858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1050</a:t>
            </a:r>
          </a:p>
        </p:txBody>
      </p:sp>
      <p:sp>
        <p:nvSpPr>
          <p:cNvPr id="136223" name="Text Box 31"/>
          <p:cNvSpPr txBox="1">
            <a:spLocks noChangeArrowheads="1"/>
          </p:cNvSpPr>
          <p:nvPr/>
        </p:nvSpPr>
        <p:spPr bwMode="auto">
          <a:xfrm>
            <a:off x="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1100</a:t>
            </a:r>
          </a:p>
        </p:txBody>
      </p:sp>
      <p:sp>
        <p:nvSpPr>
          <p:cNvPr id="136224" name="Text Box 32"/>
          <p:cNvSpPr txBox="1">
            <a:spLocks noChangeArrowheads="1"/>
          </p:cNvSpPr>
          <p:nvPr/>
        </p:nvSpPr>
        <p:spPr bwMode="auto">
          <a:xfrm>
            <a:off x="87630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solidFill>
                  <a:schemeClr val="bg1"/>
                </a:solidFill>
                <a:ea typeface="+mn-ea"/>
                <a:cs typeface="+mn-cs"/>
              </a:rPr>
              <a:t> 450</a:t>
            </a:r>
          </a:p>
        </p:txBody>
      </p:sp>
      <p:sp>
        <p:nvSpPr>
          <p:cNvPr id="136225" name="Text Box 33"/>
          <p:cNvSpPr txBox="1">
            <a:spLocks noChangeArrowheads="1"/>
          </p:cNvSpPr>
          <p:nvPr/>
        </p:nvSpPr>
        <p:spPr bwMode="auto">
          <a:xfrm>
            <a:off x="304800" y="1155700"/>
            <a:ext cx="2514600" cy="19383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solidFill>
                  <a:srgbClr val="00FFFF"/>
                </a:solidFill>
                <a:ea typeface="+mn-ea"/>
                <a:cs typeface="+mn-cs"/>
              </a:rPr>
              <a:t>Kerajaan</a:t>
            </a:r>
            <a:r>
              <a:rPr lang="en-US" sz="3600" b="1" dirty="0">
                <a:solidFill>
                  <a:srgbClr val="00FFFF"/>
                </a:solidFill>
                <a:ea typeface="+mn-ea"/>
                <a:cs typeface="+mn-cs"/>
              </a:rPr>
              <a:t> </a:t>
            </a:r>
            <a:r>
              <a:rPr lang="en-US" sz="3600" b="1" dirty="0" err="1">
                <a:solidFill>
                  <a:srgbClr val="00FFFF"/>
                </a:solidFill>
                <a:ea typeface="+mn-ea"/>
                <a:cs typeface="+mn-cs"/>
              </a:rPr>
              <a:t>Kesatuan</a:t>
            </a:r>
            <a:endParaRPr lang="en-US" sz="3600" b="1" dirty="0">
              <a:solidFill>
                <a:srgbClr val="00FFFF"/>
              </a:solidFill>
              <a:ea typeface="+mn-ea"/>
              <a:cs typeface="+mn-cs"/>
            </a:endParaRPr>
          </a:p>
          <a:p>
            <a:pPr algn="ctr">
              <a:spcBef>
                <a:spcPct val="50000"/>
              </a:spcBef>
              <a:defRPr/>
            </a:pPr>
            <a:r>
              <a:rPr lang="en-US" sz="3200" b="1" dirty="0">
                <a:solidFill>
                  <a:srgbClr val="00FFFF"/>
                </a:solidFill>
                <a:ea typeface="+mn-ea"/>
                <a:cs typeface="+mn-cs"/>
              </a:rPr>
              <a:t>1050-930</a:t>
            </a:r>
          </a:p>
        </p:txBody>
      </p:sp>
      <p:sp>
        <p:nvSpPr>
          <p:cNvPr id="136226" name="Text Box 34"/>
          <p:cNvSpPr txBox="1">
            <a:spLocks noChangeArrowheads="1"/>
          </p:cNvSpPr>
          <p:nvPr/>
        </p:nvSpPr>
        <p:spPr bwMode="auto">
          <a:xfrm>
            <a:off x="2643188" y="6172200"/>
            <a:ext cx="6272212" cy="646113"/>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solidFill>
                  <a:srgbClr val="66FF66"/>
                </a:solidFill>
                <a:ea typeface="+mn-ea"/>
                <a:cs typeface="+mn-cs"/>
              </a:rPr>
              <a:t>Masa</a:t>
            </a:r>
            <a:r>
              <a:rPr lang="en-US" sz="3600" b="1" dirty="0">
                <a:solidFill>
                  <a:srgbClr val="66FF66"/>
                </a:solidFill>
                <a:ea typeface="+mn-ea"/>
                <a:cs typeface="+mn-cs"/>
              </a:rPr>
              <a:t> </a:t>
            </a:r>
            <a:r>
              <a:rPr lang="en-US" sz="3600" b="1" dirty="0" err="1">
                <a:solidFill>
                  <a:srgbClr val="66FF66"/>
                </a:solidFill>
                <a:ea typeface="+mn-ea"/>
                <a:cs typeface="+mn-cs"/>
              </a:rPr>
              <a:t>Pembuangan</a:t>
            </a:r>
            <a:r>
              <a:rPr lang="en-US" sz="3600" b="1" dirty="0">
                <a:solidFill>
                  <a:srgbClr val="66FF66"/>
                </a:solidFill>
                <a:ea typeface="+mn-ea"/>
                <a:cs typeface="+mn-cs"/>
              </a:rPr>
              <a:t>  </a:t>
            </a:r>
            <a:r>
              <a:rPr lang="en-US" sz="3200" b="1" dirty="0">
                <a:solidFill>
                  <a:srgbClr val="66FF66"/>
                </a:solidFill>
                <a:ea typeface="+mn-ea"/>
                <a:cs typeface="+mn-cs"/>
              </a:rPr>
              <a:t>586-536</a:t>
            </a:r>
          </a:p>
        </p:txBody>
      </p:sp>
      <p:sp>
        <p:nvSpPr>
          <p:cNvPr id="136227" name="AutoShape 3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28" name="AutoShape 36"/>
          <p:cNvSpPr>
            <a:spLocks noChangeArrowheads="1"/>
          </p:cNvSpPr>
          <p:nvPr/>
        </p:nvSpPr>
        <p:spPr bwMode="auto">
          <a:xfrm>
            <a:off x="6934200" y="3505200"/>
            <a:ext cx="609600" cy="2590800"/>
          </a:xfrm>
          <a:prstGeom prst="upArrow">
            <a:avLst>
              <a:gd name="adj1" fmla="val 50000"/>
              <a:gd name="adj2" fmla="val 106250"/>
            </a:avLst>
          </a:prstGeom>
          <a:solidFill>
            <a:srgbClr val="66FF66"/>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29" name="AutoShape 37"/>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30" name="Text Box 38"/>
          <p:cNvSpPr txBox="1">
            <a:spLocks noChangeArrowheads="1"/>
          </p:cNvSpPr>
          <p:nvPr/>
        </p:nvSpPr>
        <p:spPr bwMode="auto">
          <a:xfrm>
            <a:off x="4724400" y="4067175"/>
            <a:ext cx="600075"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7 5 0 </a:t>
            </a:r>
          </a:p>
        </p:txBody>
      </p:sp>
      <p:sp>
        <p:nvSpPr>
          <p:cNvPr id="136231" name="AutoShape 39"/>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32" name="Text Box 40"/>
          <p:cNvSpPr txBox="1">
            <a:spLocks noChangeArrowheads="1"/>
          </p:cNvSpPr>
          <p:nvPr/>
        </p:nvSpPr>
        <p:spPr bwMode="auto">
          <a:xfrm>
            <a:off x="3124200" y="0"/>
            <a:ext cx="2743200" cy="70167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4000" b="1" dirty="0" err="1">
                <a:ea typeface="+mn-ea"/>
                <a:cs typeface="+mn-cs"/>
              </a:rPr>
              <a:t>Hagai</a:t>
            </a:r>
            <a:endParaRPr lang="en-US" sz="4000" b="1" dirty="0">
              <a:ea typeface="+mn-ea"/>
              <a:cs typeface="+mn-cs"/>
            </a:endParaRPr>
          </a:p>
        </p:txBody>
      </p:sp>
      <p:sp>
        <p:nvSpPr>
          <p:cNvPr id="136233" name="AutoShape 41"/>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34" name="Text Box 42"/>
          <p:cNvSpPr txBox="1">
            <a:spLocks noChangeArrowheads="1"/>
          </p:cNvSpPr>
          <p:nvPr/>
        </p:nvSpPr>
        <p:spPr bwMode="auto">
          <a:xfrm>
            <a:off x="5343525" y="4067175"/>
            <a:ext cx="600075"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7 0 0 </a:t>
            </a:r>
          </a:p>
        </p:txBody>
      </p:sp>
      <p:sp>
        <p:nvSpPr>
          <p:cNvPr id="136235" name="Text Box 43"/>
          <p:cNvSpPr txBox="1">
            <a:spLocks noChangeArrowheads="1"/>
          </p:cNvSpPr>
          <p:nvPr/>
        </p:nvSpPr>
        <p:spPr bwMode="auto">
          <a:xfrm>
            <a:off x="7620000" y="685800"/>
            <a:ext cx="838200" cy="5794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b="1">
                <a:ea typeface="+mn-ea"/>
                <a:cs typeface="+mn-cs"/>
              </a:rPr>
              <a:t>520</a:t>
            </a:r>
          </a:p>
        </p:txBody>
      </p:sp>
      <p:sp>
        <p:nvSpPr>
          <p:cNvPr id="136236" name="Text Box 44"/>
          <p:cNvSpPr txBox="1">
            <a:spLocks noChangeArrowheads="1"/>
          </p:cNvSpPr>
          <p:nvPr/>
        </p:nvSpPr>
        <p:spPr bwMode="auto">
          <a:xfrm>
            <a:off x="6858000" y="4067175"/>
            <a:ext cx="381000" cy="18002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800" b="1">
                <a:ea typeface="+mn-ea"/>
                <a:cs typeface="+mn-cs"/>
              </a:rPr>
              <a:t> 600</a:t>
            </a:r>
          </a:p>
        </p:txBody>
      </p:sp>
      <p:sp>
        <p:nvSpPr>
          <p:cNvPr id="136237" name="Text Box 45"/>
          <p:cNvSpPr txBox="1">
            <a:spLocks noChangeArrowheads="1"/>
          </p:cNvSpPr>
          <p:nvPr/>
        </p:nvSpPr>
        <p:spPr bwMode="auto">
          <a:xfrm>
            <a:off x="2590800" y="1155700"/>
            <a:ext cx="2514600" cy="19383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solidFill>
                  <a:srgbClr val="FFFF00"/>
                </a:solidFill>
                <a:ea typeface="+mn-ea"/>
                <a:cs typeface="+mn-cs"/>
              </a:rPr>
              <a:t>Kerajaan</a:t>
            </a:r>
            <a:r>
              <a:rPr lang="en-US" sz="3600" b="1" dirty="0">
                <a:solidFill>
                  <a:srgbClr val="FFFF00"/>
                </a:solidFill>
                <a:ea typeface="+mn-ea"/>
                <a:cs typeface="+mn-cs"/>
              </a:rPr>
              <a:t> </a:t>
            </a:r>
            <a:r>
              <a:rPr lang="en-US" sz="3600" b="1" dirty="0" err="1">
                <a:solidFill>
                  <a:srgbClr val="FFFF00"/>
                </a:solidFill>
                <a:ea typeface="+mn-ea"/>
                <a:cs typeface="+mn-cs"/>
              </a:rPr>
              <a:t>Terbahagi</a:t>
            </a:r>
            <a:endParaRPr lang="en-US" sz="3600" b="1" dirty="0">
              <a:solidFill>
                <a:srgbClr val="FFFF00"/>
              </a:solidFill>
              <a:ea typeface="+mn-ea"/>
              <a:cs typeface="+mn-cs"/>
            </a:endParaRPr>
          </a:p>
          <a:p>
            <a:pPr algn="ctr">
              <a:spcBef>
                <a:spcPct val="50000"/>
              </a:spcBef>
              <a:defRPr/>
            </a:pPr>
            <a:r>
              <a:rPr lang="en-US" sz="3200" b="1" dirty="0">
                <a:solidFill>
                  <a:srgbClr val="FFFF00"/>
                </a:solidFill>
                <a:ea typeface="+mn-ea"/>
                <a:cs typeface="+mn-cs"/>
              </a:rPr>
              <a:t>930-722</a:t>
            </a:r>
          </a:p>
        </p:txBody>
      </p:sp>
      <p:sp>
        <p:nvSpPr>
          <p:cNvPr id="136238" name="AutoShape 46"/>
          <p:cNvSpPr>
            <a:spLocks noChangeArrowheads="1"/>
          </p:cNvSpPr>
          <p:nvPr/>
        </p:nvSpPr>
        <p:spPr bwMode="auto">
          <a:xfrm flipV="1">
            <a:off x="7734300" y="1219200"/>
            <a:ext cx="609600" cy="2590800"/>
          </a:xfrm>
          <a:prstGeom prst="upArrow">
            <a:avLst>
              <a:gd name="adj1" fmla="val 50000"/>
              <a:gd name="adj2" fmla="val 106250"/>
            </a:avLst>
          </a:prstGeom>
          <a:solidFill>
            <a:schemeClr val="tx1"/>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136239" name="Text Box 47"/>
          <p:cNvSpPr txBox="1">
            <a:spLocks noChangeArrowheads="1"/>
          </p:cNvSpPr>
          <p:nvPr/>
        </p:nvSpPr>
        <p:spPr bwMode="auto">
          <a:xfrm>
            <a:off x="6934200" y="1143000"/>
            <a:ext cx="2514600" cy="25542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b="1" dirty="0" err="1">
                <a:solidFill>
                  <a:schemeClr val="folHlink"/>
                </a:solidFill>
                <a:ea typeface="+mn-ea"/>
                <a:cs typeface="+mn-cs"/>
              </a:rPr>
              <a:t>Selepas</a:t>
            </a:r>
            <a:r>
              <a:rPr lang="en-US" sz="3200" b="1" dirty="0">
                <a:solidFill>
                  <a:schemeClr val="folHlink"/>
                </a:solidFill>
                <a:ea typeface="+mn-ea"/>
                <a:cs typeface="+mn-cs"/>
              </a:rPr>
              <a:t> </a:t>
            </a:r>
            <a:r>
              <a:rPr lang="en-US" sz="3200" b="1" dirty="0" err="1">
                <a:solidFill>
                  <a:schemeClr val="folHlink"/>
                </a:solidFill>
                <a:ea typeface="+mn-ea"/>
                <a:cs typeface="+mn-cs"/>
              </a:rPr>
              <a:t>Pembuangan</a:t>
            </a:r>
            <a:r>
              <a:rPr lang="en-US" sz="3200" b="1" dirty="0">
                <a:solidFill>
                  <a:schemeClr val="folHlink"/>
                </a:solidFill>
                <a:ea typeface="+mn-ea"/>
                <a:cs typeface="+mn-cs"/>
              </a:rPr>
              <a:t> </a:t>
            </a:r>
          </a:p>
          <a:p>
            <a:pPr algn="ctr">
              <a:spcBef>
                <a:spcPct val="50000"/>
              </a:spcBef>
              <a:defRPr/>
            </a:pPr>
            <a:r>
              <a:rPr lang="en-US" sz="3200" b="1" dirty="0">
                <a:solidFill>
                  <a:schemeClr val="folHlink"/>
                </a:solidFill>
                <a:ea typeface="+mn-ea"/>
                <a:cs typeface="+mn-cs"/>
              </a:rPr>
              <a:t>536-425</a:t>
            </a:r>
          </a:p>
          <a:p>
            <a:pPr algn="ctr">
              <a:spcBef>
                <a:spcPct val="50000"/>
              </a:spcBef>
              <a:defRPr/>
            </a:pPr>
            <a:endParaRPr lang="en-US" sz="3200" b="1" dirty="0">
              <a:solidFill>
                <a:schemeClr val="folHlink"/>
              </a:solidFill>
              <a:ea typeface="+mn-ea"/>
              <a:cs typeface="+mn-cs"/>
            </a:endParaRPr>
          </a:p>
        </p:txBody>
      </p:sp>
      <p:sp>
        <p:nvSpPr>
          <p:cNvPr id="136240" name="Text Box 48"/>
          <p:cNvSpPr txBox="1">
            <a:spLocks noChangeArrowheads="1"/>
          </p:cNvSpPr>
          <p:nvPr/>
        </p:nvSpPr>
        <p:spPr bwMode="auto">
          <a:xfrm>
            <a:off x="4857750" y="1143000"/>
            <a:ext cx="2514600" cy="193833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600" b="1" dirty="0" err="1">
                <a:solidFill>
                  <a:srgbClr val="FF99FF"/>
                </a:solidFill>
                <a:ea typeface="+mn-ea"/>
                <a:cs typeface="+mn-cs"/>
              </a:rPr>
              <a:t>Kerajaan</a:t>
            </a:r>
            <a:r>
              <a:rPr lang="en-US" sz="3600" b="1" dirty="0">
                <a:solidFill>
                  <a:srgbClr val="FF99FF"/>
                </a:solidFill>
                <a:ea typeface="+mn-ea"/>
                <a:cs typeface="+mn-cs"/>
              </a:rPr>
              <a:t> </a:t>
            </a:r>
            <a:r>
              <a:rPr lang="en-US" sz="3600" b="1" dirty="0" err="1">
                <a:solidFill>
                  <a:srgbClr val="FF99FF"/>
                </a:solidFill>
                <a:ea typeface="+mn-ea"/>
                <a:cs typeface="+mn-cs"/>
              </a:rPr>
              <a:t>Bersediri</a:t>
            </a:r>
            <a:endParaRPr lang="en-US" sz="3600" b="1" dirty="0">
              <a:solidFill>
                <a:srgbClr val="FF99FF"/>
              </a:solidFill>
              <a:ea typeface="+mn-ea"/>
              <a:cs typeface="+mn-cs"/>
            </a:endParaRPr>
          </a:p>
          <a:p>
            <a:pPr algn="ctr">
              <a:spcBef>
                <a:spcPct val="50000"/>
              </a:spcBef>
              <a:defRPr/>
            </a:pPr>
            <a:r>
              <a:rPr lang="en-US" sz="3200" b="1" dirty="0">
                <a:solidFill>
                  <a:srgbClr val="FF99FF"/>
                </a:solidFill>
                <a:ea typeface="+mn-ea"/>
                <a:cs typeface="+mn-cs"/>
              </a:rPr>
              <a:t>722-586</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25954" name="Rectangle 3"/>
          <p:cNvSpPr>
            <a:spLocks noGrp="1" noChangeArrowheads="1"/>
          </p:cNvSpPr>
          <p:nvPr>
            <p:ph type="body" idx="1"/>
          </p:nvPr>
        </p:nvSpPr>
        <p:spPr>
          <a:xfrm>
            <a:off x="457200" y="1143000"/>
            <a:ext cx="8001000" cy="5429250"/>
          </a:xfrm>
        </p:spPr>
        <p:txBody>
          <a:bodyPr/>
          <a:lstStyle/>
          <a:p>
            <a:pPr eaLnBrk="1" hangingPunct="1">
              <a:lnSpc>
                <a:spcPct val="90000"/>
              </a:lnSpc>
            </a:pPr>
            <a:r>
              <a:rPr lang="en-US">
                <a:solidFill>
                  <a:srgbClr val="FFCC00"/>
                </a:solidFill>
                <a:latin typeface="Arial Black" charset="0"/>
                <a:cs typeface="Times New Roman" charset="0"/>
              </a:rPr>
              <a:t>Keutamaan yang salah</a:t>
            </a:r>
            <a:endParaRPr lang="en-US" sz="2800">
              <a:solidFill>
                <a:srgbClr val="FFCC00"/>
              </a:solidFill>
              <a:latin typeface="Arial Black" charset="0"/>
              <a:cs typeface="Times New Roman" charset="0"/>
            </a:endParaRPr>
          </a:p>
          <a:p>
            <a:pPr eaLnBrk="1" hangingPunct="1">
              <a:lnSpc>
                <a:spcPct val="90000"/>
              </a:lnSpc>
              <a:buFont typeface="Wingdings" charset="0"/>
              <a:buNone/>
            </a:pPr>
            <a:endParaRPr lang="en-US" sz="2800" b="1" u="sng">
              <a:latin typeface="Lucida Sans" charset="0"/>
              <a:cs typeface="Times New Roman" charset="0"/>
            </a:endParaRPr>
          </a:p>
          <a:p>
            <a:pPr eaLnBrk="1" hangingPunct="1">
              <a:lnSpc>
                <a:spcPct val="90000"/>
              </a:lnSpc>
              <a:buFont typeface="Wingdings" charset="0"/>
              <a:buNone/>
            </a:pPr>
            <a:r>
              <a:rPr lang="en-US" sz="2800" b="1">
                <a:latin typeface="Lucida Sans" charset="0"/>
                <a:cs typeface="Times New Roman" charset="0"/>
              </a:rPr>
              <a:t>   Salah satu daripada pesanan yang terkemuka di dalam buku ini ialah kegagalan mengamati keutamaan yang betul dan akibat-akibatnya. </a:t>
            </a:r>
          </a:p>
          <a:p>
            <a:pPr eaLnBrk="1" hangingPunct="1">
              <a:lnSpc>
                <a:spcPct val="90000"/>
              </a:lnSpc>
              <a:buFont typeface="Wingdings" charset="0"/>
              <a:buNone/>
            </a:pPr>
            <a:endParaRPr lang="en-US" sz="2800" b="1">
              <a:latin typeface="Lucida Sans" charset="0"/>
              <a:cs typeface="Times New Roman" charset="0"/>
            </a:endParaRPr>
          </a:p>
          <a:p>
            <a:pPr eaLnBrk="1" hangingPunct="1">
              <a:lnSpc>
                <a:spcPct val="90000"/>
              </a:lnSpc>
              <a:buFont typeface="Wingdings" charset="0"/>
              <a:buNone/>
            </a:pPr>
            <a:r>
              <a:rPr lang="en-US" sz="2800" b="1">
                <a:latin typeface="Lucida Sans" charset="0"/>
                <a:cs typeface="Times New Roman" charset="0"/>
              </a:rPr>
              <a:t>   Orang-orang Yahudi gagal mengutamakan Tuhan. Oleh kerana ini bukan kegagalan perseorangan tetapi kegagalan seluruh rakyat, keseluruhan rakyat telah menderita di dalam pelbagai aspek kehidupan mereka.</a:t>
            </a:r>
            <a:br>
              <a:rPr lang="en-US" sz="2800" b="1">
                <a:latin typeface="Lucida Sans" charset="0"/>
                <a:cs typeface="Times New Roman" charset="0"/>
              </a:rPr>
            </a:br>
            <a:endParaRPr lang="en-GB" sz="2800" b="1">
              <a:latin typeface="Lucida Sans" charset="0"/>
              <a:cs typeface="Times New Roman" charset="0"/>
            </a:endParaRPr>
          </a:p>
        </p:txBody>
      </p:sp>
    </p:spTree>
  </p:cSld>
  <p:clrMapOvr>
    <a:masterClrMapping/>
  </p:clrMapOvr>
  <p:transition xmlns:p14="http://schemas.microsoft.com/office/powerpoint/2010/main">
    <p:blinds/>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a:spLocks noGrp="1" noChangeArrowheads="1"/>
          </p:cNvSpPr>
          <p:nvPr>
            <p:ph type="body" idx="1"/>
          </p:nvPr>
        </p:nvSpPr>
        <p:spPr>
          <a:xfrm>
            <a:off x="685800" y="685800"/>
            <a:ext cx="8077200" cy="5486400"/>
          </a:xfrm>
        </p:spPr>
        <p:txBody>
          <a:bodyPr/>
          <a:lstStyle/>
          <a:p>
            <a:pPr eaLnBrk="1" hangingPunct="1">
              <a:lnSpc>
                <a:spcPct val="90000"/>
              </a:lnSpc>
            </a:pPr>
            <a:r>
              <a:rPr lang="en-US" sz="2800">
                <a:solidFill>
                  <a:srgbClr val="FFCC00"/>
                </a:solidFill>
                <a:latin typeface="Arial Black" charset="0"/>
                <a:cs typeface="Times New Roman" charset="0"/>
              </a:rPr>
              <a:t>Peranan pengutus Tuhan (Rasul)</a:t>
            </a:r>
            <a:r>
              <a:rPr lang="en-US" sz="2800" b="1">
                <a:solidFill>
                  <a:srgbClr val="FFCC00"/>
                </a:solidFill>
                <a:latin typeface="Lucida Sans" charset="0"/>
                <a:cs typeface="Times New Roman" charset="0"/>
              </a:rPr>
              <a:t/>
            </a:r>
            <a:br>
              <a:rPr lang="en-US" sz="2800" b="1">
                <a:solidFill>
                  <a:srgbClr val="FFCC00"/>
                </a:solidFill>
                <a:latin typeface="Lucida Sans" charset="0"/>
                <a:cs typeface="Times New Roman" charset="0"/>
              </a:rPr>
            </a:br>
            <a:endParaRPr lang="en-US" sz="2800" b="1">
              <a:solidFill>
                <a:srgbClr val="FFCC00"/>
              </a:solidFill>
              <a:latin typeface="Lucida Sans" charset="0"/>
              <a:cs typeface="Times New Roman" charset="0"/>
            </a:endParaRPr>
          </a:p>
          <a:p>
            <a:pPr eaLnBrk="1" hangingPunct="1">
              <a:lnSpc>
                <a:spcPct val="90000"/>
              </a:lnSpc>
              <a:buFont typeface="Wingdings" charset="0"/>
              <a:buNone/>
            </a:pPr>
            <a:r>
              <a:rPr lang="en-US" sz="2800" b="1">
                <a:latin typeface="Lucida Sans" charset="0"/>
                <a:cs typeface="Times New Roman" charset="0"/>
              </a:rPr>
              <a:t>   Hagai merupakan buku yang kedua pendek di dalam Penterjemahan Lama, tetapi ianya amat penting.  </a:t>
            </a:r>
            <a:br>
              <a:rPr lang="en-US" sz="2800" b="1">
                <a:latin typeface="Lucida Sans" charset="0"/>
                <a:cs typeface="Times New Roman" charset="0"/>
              </a:rPr>
            </a:br>
            <a:endParaRPr lang="en-US" sz="2800" b="1">
              <a:latin typeface="Lucida Sans" charset="0"/>
              <a:cs typeface="Times New Roman" charset="0"/>
            </a:endParaRPr>
          </a:p>
          <a:p>
            <a:pPr eaLnBrk="1" hangingPunct="1">
              <a:lnSpc>
                <a:spcPct val="90000"/>
              </a:lnSpc>
              <a:buFont typeface="Wingdings" charset="0"/>
              <a:buNone/>
            </a:pPr>
            <a:r>
              <a:rPr lang="en-US" sz="2800" b="1">
                <a:latin typeface="Lucida Sans" charset="0"/>
                <a:cs typeface="Times New Roman" charset="0"/>
              </a:rPr>
              <a:t>   Walaupun tugasan Hagai hanyalah untuk beberapa bulan pada tahun 520 SM, “pada masa kemerosotan dan kepatahan semanga, namun ajarannya memberi orang-orang Yahudi perspektif baru tentang hubungan mereka dengan Tuhan dan janji-janji berkatNya”.</a:t>
            </a:r>
            <a:endParaRPr lang="en-GB" sz="2800" b="1">
              <a:latin typeface="Lucida Sans" charset="0"/>
              <a:cs typeface="Times New Roman" charset="0"/>
            </a:endParaRPr>
          </a:p>
        </p:txBody>
      </p:sp>
    </p:spTree>
  </p:cSld>
  <p:clrMapOvr>
    <a:masterClrMapping/>
  </p:clrMapOvr>
  <p:transition xmlns:p14="http://schemas.microsoft.com/office/powerpoint/2010/main">
    <p:blinds/>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2400" b="1">
                <a:latin typeface="Lucida Sans" charset="0"/>
                <a:cs typeface="Times New Roman" charset="0"/>
              </a:rPr>
              <a:t> </a:t>
            </a:r>
            <a:br>
              <a:rPr lang="en-US" sz="2400" b="1">
                <a:latin typeface="Lucida Sans" charset="0"/>
                <a:cs typeface="Times New Roman" charset="0"/>
              </a:rPr>
            </a:br>
            <a:r>
              <a:rPr lang="en-US" sz="2400" b="1">
                <a:latin typeface="Lucida Sans" charset="0"/>
                <a:cs typeface="Times New Roman" charset="0"/>
              </a:rPr>
              <a:t> </a:t>
            </a:r>
            <a:br>
              <a:rPr lang="en-US" sz="2400" b="1">
                <a:latin typeface="Lucida Sans" charset="0"/>
                <a:cs typeface="Times New Roman" charset="0"/>
              </a:rPr>
            </a:br>
            <a:endParaRPr lang="en-US" sz="2400" b="1">
              <a:latin typeface="Lucida Sans" charset="0"/>
              <a:cs typeface="Times New Roman" charset="0"/>
            </a:endParaRPr>
          </a:p>
        </p:txBody>
      </p:sp>
      <p:sp>
        <p:nvSpPr>
          <p:cNvPr id="128002" name="Rectangle 3"/>
          <p:cNvSpPr>
            <a:spLocks noGrp="1" noChangeArrowheads="1"/>
          </p:cNvSpPr>
          <p:nvPr>
            <p:ph type="body" idx="1"/>
          </p:nvPr>
        </p:nvSpPr>
        <p:spPr>
          <a:xfrm>
            <a:off x="685800" y="533400"/>
            <a:ext cx="7848600" cy="5715000"/>
          </a:xfrm>
        </p:spPr>
        <p:txBody>
          <a:bodyPr/>
          <a:lstStyle/>
          <a:p>
            <a:pPr eaLnBrk="1" hangingPunct="1">
              <a:lnSpc>
                <a:spcPct val="90000"/>
              </a:lnSpc>
            </a:pPr>
            <a:r>
              <a:rPr lang="en-US" sz="2400" b="1">
                <a:latin typeface="Lucida Sans" charset="0"/>
                <a:cs typeface="Times New Roman" charset="0"/>
              </a:rPr>
              <a:t>“Dalam menggalakkan mereka membina semula rumah Tuhan, Hagai telah memberi mereka pusat beribadat yang tanpanya, mereka mungkin akan lesap sebagai orang-orang Perjanjian Tuhan di dalam pusaran sejarah.”</a:t>
            </a:r>
          </a:p>
          <a:p>
            <a:pPr eaLnBrk="1" hangingPunct="1">
              <a:lnSpc>
                <a:spcPct val="90000"/>
              </a:lnSpc>
            </a:pPr>
            <a:endParaRPr lang="en-US" sz="2400" b="1">
              <a:latin typeface="Lucida Sans" charset="0"/>
              <a:cs typeface="Times New Roman" charset="0"/>
            </a:endParaRPr>
          </a:p>
          <a:p>
            <a:pPr eaLnBrk="1" hangingPunct="1">
              <a:lnSpc>
                <a:spcPct val="90000"/>
              </a:lnSpc>
            </a:pPr>
            <a:r>
              <a:rPr lang="en-US" sz="2400" b="1">
                <a:latin typeface="Lucida Sans" charset="0"/>
                <a:cs typeface="Times New Roman" charset="0"/>
              </a:rPr>
              <a:t>Hagai mencabar pandangan dunia yang materialistik dan memberi perspektif iman yang tepat untuk menghuraikan situasi yang dialami oleh mereka. Tuhan ialah pencipta dan pengekal dunia. Oleh itu masalah-masalah ekonomi dan sosial tidak boleh ditinggalkan ke tangan profesional dan ahli-ahli falsafah di dunia ini.</a:t>
            </a:r>
            <a:endParaRPr lang="en-GB" sz="2400" b="1">
              <a:latin typeface="Lucida Sans" charset="0"/>
              <a:cs typeface="Times New Roman" charset="0"/>
            </a:endParaRPr>
          </a:p>
        </p:txBody>
      </p:sp>
    </p:spTree>
  </p:cSld>
  <p:clrMapOvr>
    <a:masterClrMapping/>
  </p:clrMapOvr>
  <p:transition xmlns:p14="http://schemas.microsoft.com/office/powerpoint/2010/main">
    <p:blinds/>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4" descr="Diagonal S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title"/>
          </p:nvPr>
        </p:nvSpPr>
        <p:spPr>
          <a:xfrm>
            <a:off x="714375" y="357188"/>
            <a:ext cx="7772400" cy="1143000"/>
          </a:xfrm>
          <a:effectLst>
            <a:outerShdw blurRad="63500" dist="119812" dir="3479677" algn="ctr" rotWithShape="0">
              <a:schemeClr val="bg2"/>
            </a:outerShdw>
          </a:effectLst>
        </p:spPr>
        <p:txBody>
          <a:bodyPr/>
          <a:lstStyle/>
          <a:p>
            <a:pPr eaLnBrk="1" hangingPunct="1">
              <a:defRPr/>
            </a:pPr>
            <a:r>
              <a:rPr lang="en-US" b="1">
                <a:effectLst/>
                <a:latin typeface="Matisse ITC" charset="0"/>
                <a:cs typeface="Times New Roman" charset="0"/>
              </a:rPr>
              <a:t>Aplikasi</a:t>
            </a:r>
            <a:r>
              <a:rPr lang="en-US" sz="2400" b="1">
                <a:effectLst/>
                <a:latin typeface="Lucida Sans" charset="0"/>
                <a:cs typeface="Times New Roman" charset="0"/>
              </a:rPr>
              <a:t> </a:t>
            </a:r>
            <a:br>
              <a:rPr lang="en-US" sz="2400" b="1">
                <a:effectLst/>
                <a:latin typeface="Lucida Sans" charset="0"/>
                <a:cs typeface="Times New Roman" charset="0"/>
              </a:rPr>
            </a:br>
            <a:endParaRPr lang="en-US" sz="2400" b="1">
              <a:latin typeface="Lucida Sans" charset="0"/>
              <a:cs typeface="Times New Roman" charset="0"/>
            </a:endParaRPr>
          </a:p>
        </p:txBody>
      </p:sp>
      <p:sp>
        <p:nvSpPr>
          <p:cNvPr id="38915" name="Rectangle 3"/>
          <p:cNvSpPr>
            <a:spLocks noGrp="1" noChangeArrowheads="1"/>
          </p:cNvSpPr>
          <p:nvPr>
            <p:ph type="body" idx="1"/>
          </p:nvPr>
        </p:nvSpPr>
        <p:spPr>
          <a:xfrm>
            <a:off x="685800" y="1143000"/>
            <a:ext cx="8001000" cy="5334000"/>
          </a:xfrm>
          <a:effectLst>
            <a:outerShdw blurRad="63500" dist="35921" dir="2700000" algn="ctr" rotWithShape="0">
              <a:schemeClr val="bg2"/>
            </a:outerShdw>
          </a:effectLst>
        </p:spPr>
        <p:txBody>
          <a:bodyPr/>
          <a:lstStyle/>
          <a:p>
            <a:pPr eaLnBrk="1" hangingPunct="1">
              <a:lnSpc>
                <a:spcPct val="90000"/>
              </a:lnSpc>
              <a:buFont typeface="Wingdings" charset="2"/>
              <a:buChar char="l"/>
              <a:defRPr/>
            </a:pPr>
            <a:r>
              <a:rPr lang="en-US" sz="2600" b="1" dirty="0" err="1" smtClean="0">
                <a:latin typeface="Lucida Sans" charset="0"/>
                <a:ea typeface="+mn-ea"/>
                <a:cs typeface="Times New Roman" charset="0"/>
              </a:rPr>
              <a:t>Benarkan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Tuhan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mentuhani</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kehidupan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kita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masyarakat</a:t>
            </a:r>
            <a:r>
              <a:rPr lang="en-US" sz="2600" b="1" dirty="0" smtClean="0">
                <a:latin typeface="Lucida Sans" charset="0"/>
                <a:ea typeface="+mn-ea"/>
                <a:cs typeface="Times New Roman" charset="0"/>
              </a:rPr>
              <a:t>.</a:t>
            </a:r>
            <a:br>
              <a:rPr lang="en-US" sz="2600" b="1" dirty="0" smtClean="0">
                <a:latin typeface="Lucida Sans" charset="0"/>
                <a:ea typeface="+mn-ea"/>
                <a:cs typeface="Times New Roman" charset="0"/>
              </a:rPr>
            </a:br>
            <a:endParaRPr lang="en-US" sz="2600" b="1" dirty="0" smtClean="0">
              <a:latin typeface="Lucida Sans" charset="0"/>
              <a:ea typeface="+mn-ea"/>
              <a:cs typeface="Times New Roman" charset="0"/>
            </a:endParaRPr>
          </a:p>
          <a:p>
            <a:pPr eaLnBrk="1" hangingPunct="1">
              <a:lnSpc>
                <a:spcPct val="90000"/>
              </a:lnSpc>
              <a:buFont typeface="Wingdings" charset="2"/>
              <a:buNone/>
              <a:defRPr/>
            </a:pPr>
            <a:r>
              <a:rPr lang="en-US" sz="2600" b="1" dirty="0" smtClean="0">
                <a:latin typeface="Lucida Sans" charset="0"/>
                <a:ea typeface="+mn-ea"/>
                <a:cs typeface="Times New Roman" charset="0"/>
              </a:rPr>
              <a:t>--</a:t>
            </a:r>
            <a:r>
              <a:rPr lang="en-US" sz="2600" b="1" dirty="0" err="1" smtClean="0">
                <a:latin typeface="Lucida Sans" charset="0"/>
                <a:ea typeface="+mn-ea"/>
                <a:cs typeface="Times New Roman" charset="0"/>
              </a:rPr>
              <a:t>Tuhan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seharusnya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menjadi</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keutamaan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di</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dalam</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hidup</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kita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lebih</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daripada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apa</a:t>
            </a:r>
            <a:r>
              <a:rPr lang="en-US" sz="2600" b="1" dirty="0" smtClean="0">
                <a:latin typeface="Lucida Sans" charset="0"/>
                <a:ea typeface="+mn-ea"/>
                <a:cs typeface="Times New Roman" charset="0"/>
              </a:rPr>
              <a:t> yang </a:t>
            </a:r>
            <a:r>
              <a:rPr lang="en-US" sz="2600" b="1" dirty="0" err="1" smtClean="0">
                <a:latin typeface="Lucida Sans" charset="0"/>
                <a:ea typeface="+mn-ea"/>
                <a:cs typeface="Times New Roman" charset="0"/>
              </a:rPr>
              <a:t>kita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mampu</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membuat</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menawar</a:t>
            </a:r>
            <a:r>
              <a:rPr lang="en-US" sz="2600" b="1" dirty="0" smtClean="0">
                <a:latin typeface="Lucida Sans" charset="0"/>
                <a:ea typeface="+mn-ea"/>
                <a:cs typeface="Times New Roman" charset="0"/>
              </a:rPr>
              <a:t>.</a:t>
            </a:r>
            <a:br>
              <a:rPr lang="en-US" sz="2600" b="1" dirty="0" smtClean="0">
                <a:latin typeface="Lucida Sans" charset="0"/>
                <a:ea typeface="+mn-ea"/>
                <a:cs typeface="Times New Roman" charset="0"/>
              </a:rPr>
            </a:br>
            <a:endParaRPr lang="en-US" sz="2600" b="1" dirty="0" smtClean="0">
              <a:latin typeface="Lucida Sans" charset="0"/>
              <a:ea typeface="+mn-ea"/>
              <a:cs typeface="Times New Roman" charset="0"/>
            </a:endParaRPr>
          </a:p>
          <a:p>
            <a:pPr eaLnBrk="1" hangingPunct="1">
              <a:lnSpc>
                <a:spcPct val="90000"/>
              </a:lnSpc>
              <a:buFont typeface="Wingdings" charset="2"/>
              <a:buNone/>
              <a:defRPr/>
            </a:pPr>
            <a:r>
              <a:rPr lang="en-US" sz="2600" b="1" dirty="0" smtClean="0">
                <a:latin typeface="Lucida Sans" charset="0"/>
                <a:ea typeface="+mn-ea"/>
                <a:cs typeface="Times New Roman" charset="0"/>
              </a:rPr>
              <a:t>--</a:t>
            </a:r>
            <a:r>
              <a:rPr lang="en-US" sz="2600" b="1" dirty="0" err="1" smtClean="0">
                <a:latin typeface="Lucida Sans" charset="0"/>
                <a:ea typeface="+mn-ea"/>
                <a:cs typeface="Times New Roman" charset="0"/>
              </a:rPr>
              <a:t>Tuhan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seharusnya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menjadi</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pusat</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sumber</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interpretasi</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pemahaman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dunia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hidup</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kita</a:t>
            </a:r>
            <a:r>
              <a:rPr lang="en-US" sz="2600" b="1" dirty="0" smtClean="0">
                <a:latin typeface="Lucida Sans" charset="0"/>
                <a:ea typeface="+mn-ea"/>
                <a:cs typeface="Times New Roman" charset="0"/>
              </a:rPr>
              <a:t>.</a:t>
            </a:r>
          </a:p>
          <a:p>
            <a:pPr eaLnBrk="1" hangingPunct="1">
              <a:lnSpc>
                <a:spcPct val="90000"/>
              </a:lnSpc>
              <a:buFont typeface="Wingdings" charset="2"/>
              <a:buNone/>
              <a:defRPr/>
            </a:pPr>
            <a:endParaRPr lang="en-US" sz="2600" b="1" dirty="0" smtClean="0">
              <a:latin typeface="Lucida Sans" charset="0"/>
              <a:ea typeface="+mn-ea"/>
              <a:cs typeface="Times New Roman" charset="0"/>
            </a:endParaRPr>
          </a:p>
          <a:p>
            <a:pPr eaLnBrk="1" hangingPunct="1">
              <a:lnSpc>
                <a:spcPct val="90000"/>
              </a:lnSpc>
              <a:buFont typeface="Wingdings" charset="2"/>
              <a:buChar char="l"/>
              <a:defRPr/>
            </a:pPr>
            <a:r>
              <a:rPr lang="en-US" sz="2600" b="1" dirty="0" err="1" smtClean="0">
                <a:latin typeface="Lucida Sans" charset="0"/>
                <a:ea typeface="+mn-ea"/>
                <a:cs typeface="Times New Roman" charset="0"/>
              </a:rPr>
              <a:t>Hanya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denga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cara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ini</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bolehlah</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kita</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menjadi</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pengutus</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Tuhan</a:t>
            </a:r>
            <a:r>
              <a:rPr lang="en-US" sz="2600" b="1" dirty="0" smtClean="0">
                <a:latin typeface="Lucida Sans" charset="0"/>
                <a:ea typeface="+mn-ea"/>
                <a:cs typeface="Times New Roman" charset="0"/>
              </a:rPr>
              <a:t> yang </a:t>
            </a:r>
            <a:r>
              <a:rPr lang="en-US" sz="2600" b="1" dirty="0" err="1" smtClean="0">
                <a:latin typeface="Lucida Sans" charset="0"/>
                <a:ea typeface="+mn-ea"/>
                <a:cs typeface="Times New Roman" charset="0"/>
              </a:rPr>
              <a:t>taat</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dan</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menyebar</a:t>
            </a:r>
            <a:r>
              <a:rPr lang="en-US" sz="2600" b="1" dirty="0" smtClean="0">
                <a:latin typeface="Lucida Sans" charset="0"/>
                <a:ea typeface="+mn-ea"/>
                <a:cs typeface="Times New Roman" charset="0"/>
              </a:rPr>
              <a:t> </a:t>
            </a:r>
            <a:r>
              <a:rPr lang="en-US" sz="2600" b="1" dirty="0" err="1" smtClean="0">
                <a:latin typeface="Lucida Sans" charset="0"/>
                <a:ea typeface="+mn-ea"/>
                <a:cs typeface="Times New Roman" charset="0"/>
              </a:rPr>
              <a:t>pesananNya</a:t>
            </a:r>
            <a:r>
              <a:rPr lang="en-US" sz="2600" b="1" dirty="0" smtClean="0">
                <a:latin typeface="Lucida Sans" charset="0"/>
                <a:ea typeface="+mn-ea"/>
                <a:cs typeface="Times New Roman" charset="0"/>
              </a:rPr>
              <a:t>.</a:t>
            </a:r>
            <a:endParaRPr lang="en-GB" sz="2600" b="1" dirty="0" smtClean="0">
              <a:latin typeface="Lucida Sans" charset="0"/>
              <a:ea typeface="+mn-ea"/>
              <a:cs typeface="Times New Roman" charset="0"/>
            </a:endParaRPr>
          </a:p>
        </p:txBody>
      </p:sp>
      <p:sp>
        <p:nvSpPr>
          <p:cNvPr id="38917" name="Text Box 5"/>
          <p:cNvSpPr txBox="1">
            <a:spLocks noChangeArrowheads="1"/>
          </p:cNvSpPr>
          <p:nvPr/>
        </p:nvSpPr>
        <p:spPr bwMode="auto">
          <a:xfrm>
            <a:off x="8458200" y="26988"/>
            <a:ext cx="641350" cy="4572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b="1">
                <a:ea typeface="+mn-ea"/>
                <a:cs typeface="+mn-cs"/>
              </a:rPr>
              <a:t>640</a:t>
            </a:r>
          </a:p>
        </p:txBody>
      </p:sp>
    </p:spTree>
  </p:cSld>
  <p:clrMapOvr>
    <a:masterClrMapping/>
  </p:clrMapOvr>
  <p:transition xmlns:p14="http://schemas.microsoft.com/office/powerpoint/2010/main">
    <p:blinds/>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83815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t>Perjanjian </a:t>
            </a:r>
            <a:r>
              <a:rPr lang="en-US" sz="2800" b="1" dirty="0" smtClean="0"/>
              <a:t>Lama — </a:t>
            </a:r>
            <a:r>
              <a:rPr lang="en-US" sz="2800" b="1" dirty="0" smtClean="0">
                <a:solidFill>
                  <a:srgbClr val="FFFFFF"/>
                </a:solidFill>
                <a:latin typeface="Arial" charset="0"/>
                <a:ea typeface="MS PGothic" charset="0"/>
              </a:rPr>
              <a:t>biblestudydownloads.com</a:t>
            </a:r>
            <a:endParaRPr lang="en-US" sz="1000" b="1" dirty="0">
              <a:solidFill>
                <a:srgbClr val="FFFFFF"/>
              </a:solidFill>
              <a:latin typeface="Arial" charset="0"/>
              <a:ea typeface="MS PGothic" charset="0"/>
            </a:endParaRPr>
          </a:p>
        </p:txBody>
      </p:sp>
      <p:pic>
        <p:nvPicPr>
          <p:cNvPr id="69635"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a:r>
              <a:rPr lang="en-US" sz="4000" b="1" smtClean="0">
                <a:solidFill>
                  <a:srgbClr val="FFFFFF"/>
                </a:solidFill>
              </a:rPr>
              <a:t>Dapatkan slide ini tanpa biaya</a:t>
            </a:r>
            <a:endParaRPr lang="en-US" sz="1400" b="1" smtClean="0">
              <a:solidFill>
                <a:srgbClr val="FFFFFF"/>
              </a:solidFill>
            </a:endParaRPr>
          </a:p>
        </p:txBody>
      </p:sp>
    </p:spTree>
    <p:extLst>
      <p:ext uri="{BB962C8B-B14F-4D97-AF65-F5344CB8AC3E}">
        <p14:creationId xmlns:p14="http://schemas.microsoft.com/office/powerpoint/2010/main" val="14172471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74676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Rectangle 3"/>
          <p:cNvSpPr>
            <a:spLocks noChangeArrowheads="1"/>
          </p:cNvSpPr>
          <p:nvPr/>
        </p:nvSpPr>
        <p:spPr bwMode="auto">
          <a:xfrm>
            <a:off x="7239000" y="0"/>
            <a:ext cx="1905000" cy="7086600"/>
          </a:xfrm>
          <a:prstGeom prst="rect">
            <a:avLst/>
          </a:prstGeom>
          <a:solidFill>
            <a:srgbClr val="060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900" name="Rectangle 4"/>
          <p:cNvSpPr>
            <a:spLocks noGrp="1" noChangeArrowheads="1"/>
          </p:cNvSpPr>
          <p:nvPr>
            <p:ph type="title"/>
          </p:nvPr>
        </p:nvSpPr>
        <p:spPr>
          <a:xfrm>
            <a:off x="914400" y="5143500"/>
            <a:ext cx="8229600" cy="1714500"/>
          </a:xfrm>
          <a:solidFill>
            <a:srgbClr val="336600"/>
          </a:solidFill>
        </p:spPr>
        <p:txBody>
          <a:bodyPr/>
          <a:lstStyle/>
          <a:p>
            <a:pPr eaLnBrk="1" hangingPunct="1">
              <a:defRPr/>
            </a:pPr>
            <a:r>
              <a:rPr lang="en-US" sz="3200">
                <a:latin typeface="Tahoma" charset="0"/>
                <a:cs typeface="+mj-cs"/>
              </a:rPr>
              <a:t>Kehidupan orang-orang Yahudi berputar mengelilingi Rumah Sulaiman selama 400 tahun (959-586 SM)</a:t>
            </a:r>
          </a:p>
        </p:txBody>
      </p:sp>
      <p:sp>
        <p:nvSpPr>
          <p:cNvPr id="70660" name="Text Box 5"/>
          <p:cNvSpPr txBox="1">
            <a:spLocks noChangeArrowheads="1"/>
          </p:cNvSpPr>
          <p:nvPr/>
        </p:nvSpPr>
        <p:spPr bwMode="auto">
          <a:xfrm>
            <a:off x="76200" y="76200"/>
            <a:ext cx="447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a:solidFill>
                  <a:srgbClr val="060400"/>
                </a:solidFill>
                <a:latin typeface="Tahoma" charset="0"/>
              </a:rPr>
              <a:t>Agama Yahudi di Israel dan Diaspora</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Temple 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5250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noChangeArrowheads="1"/>
          </p:cNvSpPr>
          <p:nvPr>
            <p:ph type="title"/>
          </p:nvPr>
        </p:nvSpPr>
        <p:spPr>
          <a:xfrm>
            <a:off x="4343400" y="0"/>
            <a:ext cx="5029200" cy="1752600"/>
          </a:xfrm>
          <a:solidFill>
            <a:schemeClr val="bg1"/>
          </a:solidFill>
        </p:spPr>
        <p:txBody>
          <a:bodyPr/>
          <a:lstStyle/>
          <a:p>
            <a:pPr eaLnBrk="1" hangingPunct="1">
              <a:defRPr/>
            </a:pPr>
            <a:r>
              <a:rPr lang="en-US" sz="4000">
                <a:latin typeface="Tahoma" charset="0"/>
                <a:cs typeface="+mj-cs"/>
              </a:rPr>
              <a:t>Orang-orang Yahudi memelihara kesucian mereka di Basin</a:t>
            </a:r>
          </a:p>
        </p:txBody>
      </p:sp>
      <p:sp>
        <p:nvSpPr>
          <p:cNvPr id="81924" name="Line 4"/>
          <p:cNvSpPr>
            <a:spLocks noChangeShapeType="1"/>
          </p:cNvSpPr>
          <p:nvPr/>
        </p:nvSpPr>
        <p:spPr bwMode="auto">
          <a:xfrm>
            <a:off x="0" y="0"/>
            <a:ext cx="9144000" cy="6858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5" name="Line 5"/>
          <p:cNvSpPr>
            <a:spLocks noChangeShapeType="1"/>
          </p:cNvSpPr>
          <p:nvPr/>
        </p:nvSpPr>
        <p:spPr bwMode="auto">
          <a:xfrm rot="5400000">
            <a:off x="1143000" y="-1143000"/>
            <a:ext cx="6858000" cy="9144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6" name="Rectangle 6"/>
          <p:cNvSpPr>
            <a:spLocks noChangeArrowheads="1"/>
          </p:cNvSpPr>
          <p:nvPr/>
        </p:nvSpPr>
        <p:spPr bwMode="auto">
          <a:xfrm rot="20670166">
            <a:off x="-14288" y="2208213"/>
            <a:ext cx="9144001" cy="3041650"/>
          </a:xfrm>
          <a:prstGeom prst="rect">
            <a:avLst/>
          </a:prstGeom>
          <a:solidFill>
            <a:srgbClr val="FF0000"/>
          </a:solidFill>
          <a:ln w="9525">
            <a:noFill/>
            <a:miter lim="800000"/>
            <a:headEnd/>
            <a:tailEnd/>
          </a:ln>
          <a:effectLst/>
        </p:spPr>
        <p:txBody>
          <a:bodyPr anchor="ctr"/>
          <a:lstStyle/>
          <a:p>
            <a:pPr algn="ctr">
              <a:defRPr/>
            </a:pPr>
            <a:r>
              <a:rPr lang="en-US" sz="8800">
                <a:effectLst>
                  <a:outerShdw blurRad="38100" dist="38100" dir="2700000" algn="tl">
                    <a:srgbClr val="000000"/>
                  </a:outerShdw>
                </a:effectLst>
                <a:latin typeface="Tahoma" charset="0"/>
                <a:cs typeface="+mn-cs"/>
              </a:rPr>
              <a:t>Rumah Dimusnahkan!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fade">
                                      <p:cBhvr>
                                        <p:cTn id="7" dur="770" decel="100000"/>
                                        <p:tgtEl>
                                          <p:spTgt spid="81925"/>
                                        </p:tgtEl>
                                      </p:cBhvr>
                                    </p:animEffect>
                                    <p:animScale>
                                      <p:cBhvr>
                                        <p:cTn id="8" dur="770" decel="100000"/>
                                        <p:tgtEl>
                                          <p:spTgt spid="81925"/>
                                        </p:tgtEl>
                                      </p:cBhvr>
                                      <p:from x="10000" y="10000"/>
                                      <p:to x="200000" y="450000"/>
                                    </p:animScale>
                                    <p:animScale>
                                      <p:cBhvr>
                                        <p:cTn id="9" dur="1230" accel="100000" fill="hold">
                                          <p:stCondLst>
                                            <p:cond delay="770"/>
                                          </p:stCondLst>
                                        </p:cTn>
                                        <p:tgtEl>
                                          <p:spTgt spid="81925"/>
                                        </p:tgtEl>
                                      </p:cBhvr>
                                      <p:from x="200000" y="450000"/>
                                      <p:to x="100000" y="100000"/>
                                    </p:animScale>
                                    <p:set>
                                      <p:cBhvr>
                                        <p:cTn id="10" dur="770" fill="hold"/>
                                        <p:tgtEl>
                                          <p:spTgt spid="81925"/>
                                        </p:tgtEl>
                                        <p:attrNameLst>
                                          <p:attrName>ppt_x</p:attrName>
                                        </p:attrNameLst>
                                      </p:cBhvr>
                                      <p:to>
                                        <p:strVal val="(0.5)"/>
                                      </p:to>
                                    </p:set>
                                    <p:anim from="(0.5)" to="(#ppt_x)" calcmode="lin" valueType="num">
                                      <p:cBhvr>
                                        <p:cTn id="11" dur="1230" accel="100000" fill="hold">
                                          <p:stCondLst>
                                            <p:cond delay="770"/>
                                          </p:stCondLst>
                                        </p:cTn>
                                        <p:tgtEl>
                                          <p:spTgt spid="81925"/>
                                        </p:tgtEl>
                                        <p:attrNameLst>
                                          <p:attrName>ppt_x</p:attrName>
                                        </p:attrNameLst>
                                      </p:cBhvr>
                                    </p:anim>
                                    <p:set>
                                      <p:cBhvr>
                                        <p:cTn id="12" dur="770" fill="hold"/>
                                        <p:tgtEl>
                                          <p:spTgt spid="81925"/>
                                        </p:tgtEl>
                                        <p:attrNameLst>
                                          <p:attrName>ppt_y</p:attrName>
                                        </p:attrNameLst>
                                      </p:cBhvr>
                                      <p:to>
                                        <p:strVal val="(#ppt_y+0.4)"/>
                                      </p:to>
                                    </p:set>
                                    <p:anim from="(#ppt_y+0.4)" to="(#ppt_y)" calcmode="lin" valueType="num">
                                      <p:cBhvr>
                                        <p:cTn id="13" dur="1230" accel="100000" fill="hold">
                                          <p:stCondLst>
                                            <p:cond delay="770"/>
                                          </p:stCondLst>
                                        </p:cTn>
                                        <p:tgtEl>
                                          <p:spTgt spid="8192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81924"/>
                                        </p:tgtEl>
                                        <p:attrNameLst>
                                          <p:attrName>style.visibility</p:attrName>
                                        </p:attrNameLst>
                                      </p:cBhvr>
                                      <p:to>
                                        <p:strVal val="visible"/>
                                      </p:to>
                                    </p:set>
                                    <p:animEffect transition="in" filter="fade">
                                      <p:cBhvr>
                                        <p:cTn id="16" dur="770" decel="100000"/>
                                        <p:tgtEl>
                                          <p:spTgt spid="81924"/>
                                        </p:tgtEl>
                                      </p:cBhvr>
                                    </p:animEffect>
                                    <p:animScale>
                                      <p:cBhvr>
                                        <p:cTn id="17" dur="770" decel="100000"/>
                                        <p:tgtEl>
                                          <p:spTgt spid="81924"/>
                                        </p:tgtEl>
                                      </p:cBhvr>
                                      <p:from x="10000" y="10000"/>
                                      <p:to x="200000" y="450000"/>
                                    </p:animScale>
                                    <p:animScale>
                                      <p:cBhvr>
                                        <p:cTn id="18" dur="1230" accel="100000" fill="hold">
                                          <p:stCondLst>
                                            <p:cond delay="770"/>
                                          </p:stCondLst>
                                        </p:cTn>
                                        <p:tgtEl>
                                          <p:spTgt spid="81924"/>
                                        </p:tgtEl>
                                      </p:cBhvr>
                                      <p:from x="200000" y="450000"/>
                                      <p:to x="100000" y="100000"/>
                                    </p:animScale>
                                    <p:set>
                                      <p:cBhvr>
                                        <p:cTn id="19" dur="770" fill="hold"/>
                                        <p:tgtEl>
                                          <p:spTgt spid="81924"/>
                                        </p:tgtEl>
                                        <p:attrNameLst>
                                          <p:attrName>ppt_x</p:attrName>
                                        </p:attrNameLst>
                                      </p:cBhvr>
                                      <p:to>
                                        <p:strVal val="(0.5)"/>
                                      </p:to>
                                    </p:set>
                                    <p:anim from="(0.5)" to="(#ppt_x)" calcmode="lin" valueType="num">
                                      <p:cBhvr>
                                        <p:cTn id="20" dur="1230" accel="100000" fill="hold">
                                          <p:stCondLst>
                                            <p:cond delay="770"/>
                                          </p:stCondLst>
                                        </p:cTn>
                                        <p:tgtEl>
                                          <p:spTgt spid="81924"/>
                                        </p:tgtEl>
                                        <p:attrNameLst>
                                          <p:attrName>ppt_x</p:attrName>
                                        </p:attrNameLst>
                                      </p:cBhvr>
                                    </p:anim>
                                    <p:set>
                                      <p:cBhvr>
                                        <p:cTn id="21" dur="770" fill="hold"/>
                                        <p:tgtEl>
                                          <p:spTgt spid="81924"/>
                                        </p:tgtEl>
                                        <p:attrNameLst>
                                          <p:attrName>ppt_y</p:attrName>
                                        </p:attrNameLst>
                                      </p:cBhvr>
                                      <p:to>
                                        <p:strVal val="(#ppt_y+0.4)"/>
                                      </p:to>
                                    </p:set>
                                    <p:anim from="(#ppt_y+0.4)" to="(#ppt_y)" calcmode="lin" valueType="num">
                                      <p:cBhvr>
                                        <p:cTn id="22" dur="1230" accel="100000" fill="hold">
                                          <p:stCondLst>
                                            <p:cond delay="770"/>
                                          </p:stCondLst>
                                        </p:cTn>
                                        <p:tgtEl>
                                          <p:spTgt spid="81924"/>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81926"/>
                                        </p:tgtEl>
                                        <p:attrNameLst>
                                          <p:attrName>style.visibility</p:attrName>
                                        </p:attrNameLst>
                                      </p:cBhvr>
                                      <p:to>
                                        <p:strVal val="visible"/>
                                      </p:to>
                                    </p:set>
                                    <p:animEffect transition="in" filter="fade">
                                      <p:cBhvr>
                                        <p:cTn id="25" dur="770" decel="100000"/>
                                        <p:tgtEl>
                                          <p:spTgt spid="81926"/>
                                        </p:tgtEl>
                                      </p:cBhvr>
                                    </p:animEffect>
                                    <p:animScale>
                                      <p:cBhvr>
                                        <p:cTn id="26" dur="770" decel="100000"/>
                                        <p:tgtEl>
                                          <p:spTgt spid="81926"/>
                                        </p:tgtEl>
                                      </p:cBhvr>
                                      <p:from x="10000" y="10000"/>
                                      <p:to x="200000" y="450000"/>
                                    </p:animScale>
                                    <p:animScale>
                                      <p:cBhvr>
                                        <p:cTn id="27" dur="1230" accel="100000" fill="hold">
                                          <p:stCondLst>
                                            <p:cond delay="770"/>
                                          </p:stCondLst>
                                        </p:cTn>
                                        <p:tgtEl>
                                          <p:spTgt spid="81926"/>
                                        </p:tgtEl>
                                      </p:cBhvr>
                                      <p:from x="200000" y="450000"/>
                                      <p:to x="100000" y="100000"/>
                                    </p:animScale>
                                    <p:set>
                                      <p:cBhvr>
                                        <p:cTn id="28" dur="770" fill="hold"/>
                                        <p:tgtEl>
                                          <p:spTgt spid="81926"/>
                                        </p:tgtEl>
                                        <p:attrNameLst>
                                          <p:attrName>ppt_x</p:attrName>
                                        </p:attrNameLst>
                                      </p:cBhvr>
                                      <p:to>
                                        <p:strVal val="(0.5)"/>
                                      </p:to>
                                    </p:set>
                                    <p:anim from="(0.5)" to="(#ppt_x)" calcmode="lin" valueType="num">
                                      <p:cBhvr>
                                        <p:cTn id="29" dur="1230" accel="100000" fill="hold">
                                          <p:stCondLst>
                                            <p:cond delay="770"/>
                                          </p:stCondLst>
                                        </p:cTn>
                                        <p:tgtEl>
                                          <p:spTgt spid="81926"/>
                                        </p:tgtEl>
                                        <p:attrNameLst>
                                          <p:attrName>ppt_x</p:attrName>
                                        </p:attrNameLst>
                                      </p:cBhvr>
                                    </p:anim>
                                    <p:set>
                                      <p:cBhvr>
                                        <p:cTn id="30" dur="770" fill="hold"/>
                                        <p:tgtEl>
                                          <p:spTgt spid="81926"/>
                                        </p:tgtEl>
                                        <p:attrNameLst>
                                          <p:attrName>ppt_y</p:attrName>
                                        </p:attrNameLst>
                                      </p:cBhvr>
                                      <p:to>
                                        <p:strVal val="(#ppt_y+0.4)"/>
                                      </p:to>
                                    </p:set>
                                    <p:anim from="(#ppt_y+0.4)" to="(#ppt_y)" calcmode="lin" valueType="num">
                                      <p:cBhvr>
                                        <p:cTn id="31" dur="1230" accel="100000" fill="hold">
                                          <p:stCondLst>
                                            <p:cond delay="770"/>
                                          </p:stCondLst>
                                        </p:cTn>
                                        <p:tgtEl>
                                          <p:spTgt spid="819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5" grpId="0" animBg="1"/>
      <p:bldP spid="819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31 Babylonia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142038"/>
          </a:xfrm>
          <a:noFill/>
          <a:extLst>
            <a:ext uri="{909E8E84-426E-40dd-AFC4-6F175D3DCCD1}">
              <a14:hiddenFill xmlns:a14="http://schemas.microsoft.com/office/drawing/2010/main">
                <a:solidFill>
                  <a:srgbClr val="FFFFFF"/>
                </a:solidFill>
              </a14:hiddenFill>
            </a:ext>
          </a:extLst>
        </p:spPr>
      </p:pic>
      <p:sp>
        <p:nvSpPr>
          <p:cNvPr id="86026" name="Rectangle 10"/>
          <p:cNvSpPr>
            <a:spLocks noChangeArrowheads="1"/>
          </p:cNvSpPr>
          <p:nvPr/>
        </p:nvSpPr>
        <p:spPr bwMode="auto">
          <a:xfrm>
            <a:off x="-76200" y="4419600"/>
            <a:ext cx="9448800" cy="2438400"/>
          </a:xfrm>
          <a:prstGeom prst="rect">
            <a:avLst/>
          </a:prstGeom>
          <a:solidFill>
            <a:schemeClr val="bg2"/>
          </a:solidFill>
          <a:ln w="9525">
            <a:noFill/>
            <a:miter lim="800000"/>
            <a:headEnd/>
            <a:tailEnd/>
          </a:ln>
          <a:effectLst>
            <a:outerShdw dist="35921" dir="2700000" algn="ctr" rotWithShape="0">
              <a:schemeClr val="bg2"/>
            </a:outerShdw>
          </a:effectLst>
        </p:spPr>
        <p:txBody>
          <a:bodyPr wrap="none" anchor="ctr"/>
          <a:lstStyle/>
          <a:p>
            <a:pPr>
              <a:defRPr/>
            </a:pPr>
            <a:endParaRPr lang="en-SG">
              <a:ea typeface="+mn-ea"/>
              <a:cs typeface="+mn-cs"/>
            </a:endParaRPr>
          </a:p>
        </p:txBody>
      </p:sp>
      <p:sp>
        <p:nvSpPr>
          <p:cNvPr id="86020" name="Rectangle 4"/>
          <p:cNvSpPr>
            <a:spLocks noGrp="1" noChangeArrowheads="1"/>
          </p:cNvSpPr>
          <p:nvPr>
            <p:ph type="body" sz="half" idx="1"/>
          </p:nvPr>
        </p:nvSpPr>
        <p:spPr>
          <a:xfrm>
            <a:off x="76200" y="2286000"/>
            <a:ext cx="2895600" cy="1143000"/>
          </a:xfrm>
          <a:solidFill>
            <a:schemeClr val="bg1"/>
          </a:solidFill>
        </p:spPr>
        <p:txBody>
          <a:bodyPr/>
          <a:lstStyle/>
          <a:p>
            <a:pPr eaLnBrk="1" hangingPunct="1">
              <a:defRPr/>
            </a:pPr>
            <a:r>
              <a:rPr lang="en-US" sz="2800" b="1">
                <a:latin typeface="Times New Roman" charset="0"/>
                <a:cs typeface="+mn-cs"/>
              </a:rPr>
              <a:t>Pengasingan</a:t>
            </a:r>
          </a:p>
          <a:p>
            <a:pPr eaLnBrk="1" hangingPunct="1">
              <a:defRPr/>
            </a:pPr>
            <a:r>
              <a:rPr lang="en-US" sz="2800" b="1">
                <a:latin typeface="Times New Roman" charset="0"/>
                <a:cs typeface="+mn-cs"/>
              </a:rPr>
              <a:t>Pembangunan</a:t>
            </a:r>
          </a:p>
        </p:txBody>
      </p:sp>
      <p:sp>
        <p:nvSpPr>
          <p:cNvPr id="72708" name="Text Box 5"/>
          <p:cNvSpPr txBox="1">
            <a:spLocks noChangeArrowheads="1"/>
          </p:cNvSpPr>
          <p:nvPr/>
        </p:nvSpPr>
        <p:spPr bwMode="auto">
          <a:xfrm>
            <a:off x="8382000" y="76200"/>
            <a:ext cx="685800" cy="457200"/>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b="1"/>
              <a:t>641</a:t>
            </a:r>
          </a:p>
        </p:txBody>
      </p:sp>
      <p:sp>
        <p:nvSpPr>
          <p:cNvPr id="86022" name="AutoShape 6"/>
          <p:cNvSpPr>
            <a:spLocks noChangeArrowheads="1"/>
          </p:cNvSpPr>
          <p:nvPr/>
        </p:nvSpPr>
        <p:spPr bwMode="auto">
          <a:xfrm>
            <a:off x="4876800" y="2590800"/>
            <a:ext cx="3505200" cy="1752600"/>
          </a:xfrm>
          <a:prstGeom prst="wedgeRoundRectCallout">
            <a:avLst>
              <a:gd name="adj1" fmla="val -113361"/>
              <a:gd name="adj2" fmla="val -21468"/>
              <a:gd name="adj3" fmla="val 16667"/>
            </a:avLst>
          </a:prstGeom>
          <a:solidFill>
            <a:schemeClr val="accent1"/>
          </a:solidFill>
          <a:ln w="12700" cap="sq">
            <a:solidFill>
              <a:schemeClr val="tx1"/>
            </a:solidFill>
            <a:miter lim="800000"/>
            <a:headEnd type="none" w="sm" len="sm"/>
            <a:tailEnd type="none" w="sm" len="sm"/>
          </a:ln>
        </p:spPr>
        <p:txBody>
          <a:bodyPr/>
          <a:lstStyle/>
          <a:p>
            <a:pPr algn="ctr"/>
            <a:r>
              <a:rPr lang="en-US" b="1">
                <a:solidFill>
                  <a:schemeClr val="bg2"/>
                </a:solidFill>
              </a:rPr>
              <a:t>Perpisahan</a:t>
            </a:r>
          </a:p>
          <a:p>
            <a:pPr algn="ctr"/>
            <a:r>
              <a:rPr lang="en-US" b="1">
                <a:solidFill>
                  <a:schemeClr val="bg2"/>
                </a:solidFill>
              </a:rPr>
              <a:t>Rumah-rumah ibadat</a:t>
            </a:r>
          </a:p>
          <a:p>
            <a:pPr algn="ctr"/>
            <a:r>
              <a:rPr lang="en-US" b="1">
                <a:solidFill>
                  <a:schemeClr val="bg2"/>
                </a:solidFill>
              </a:rPr>
              <a:t>Tiada lagi pemujaan patung-patung</a:t>
            </a:r>
          </a:p>
        </p:txBody>
      </p:sp>
      <p:sp>
        <p:nvSpPr>
          <p:cNvPr id="86023" name="Rectangle 7"/>
          <p:cNvSpPr>
            <a:spLocks noChangeArrowheads="1"/>
          </p:cNvSpPr>
          <p:nvPr/>
        </p:nvSpPr>
        <p:spPr bwMode="auto">
          <a:xfrm>
            <a:off x="0" y="4419600"/>
            <a:ext cx="9144000" cy="2438400"/>
          </a:xfrm>
          <a:prstGeom prst="rect">
            <a:avLst/>
          </a:prstGeom>
          <a:solidFill>
            <a:schemeClr val="bg2"/>
          </a:solidFill>
          <a:ln w="9525">
            <a:noFill/>
            <a:miter lim="800000"/>
            <a:headEnd/>
            <a:tailEnd/>
          </a:ln>
          <a:effectLst/>
        </p:spPr>
        <p:txBody>
          <a:bodyPr/>
          <a:lstStyle/>
          <a:p>
            <a:pPr marL="342900" indent="-342900">
              <a:spcBef>
                <a:spcPct val="20000"/>
              </a:spcBef>
              <a:buClr>
                <a:schemeClr val="tx2"/>
              </a:buClr>
              <a:buSzPct val="75000"/>
              <a:buFont typeface="Wingdings" charset="2"/>
              <a:buChar char="n"/>
              <a:defRPr/>
            </a:pPr>
            <a:r>
              <a:rPr lang="en-US" sz="2000" b="1" dirty="0" err="1">
                <a:effectLst>
                  <a:outerShdw blurRad="38100" dist="38100" dir="2700000" algn="tl">
                    <a:srgbClr val="000000"/>
                  </a:outerShdw>
                </a:effectLst>
                <a:latin typeface="Lucida Sans" charset="0"/>
                <a:ea typeface="+mn-ea"/>
                <a:cs typeface="Times New Roman" charset="0"/>
              </a:rPr>
              <a:t>Walaupun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mereka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mempunyai</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rumah-rumah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beribadat</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namun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orang-orang</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Yahudi</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masih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ingin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memulihkan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Rumah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Yerusalem</a:t>
            </a:r>
            <a:r>
              <a:rPr lang="en-US" sz="2000" b="1" dirty="0">
                <a:effectLst>
                  <a:outerShdw blurRad="38100" dist="38100" dir="2700000" algn="tl">
                    <a:srgbClr val="000000"/>
                  </a:outerShdw>
                </a:effectLst>
                <a:latin typeface="Lucida Sans" charset="0"/>
                <a:ea typeface="+mn-ea"/>
                <a:cs typeface="Times New Roman" charset="0"/>
              </a:rPr>
              <a:t> </a:t>
            </a:r>
          </a:p>
          <a:p>
            <a:pPr marL="342900" indent="-342900">
              <a:spcBef>
                <a:spcPct val="20000"/>
              </a:spcBef>
              <a:buClr>
                <a:schemeClr val="tx2"/>
              </a:buClr>
              <a:buSzPct val="75000"/>
              <a:buFont typeface="Wingdings" charset="2"/>
              <a:buChar char="n"/>
              <a:defRPr/>
            </a:pPr>
            <a:r>
              <a:rPr lang="en-US" sz="2000" b="1" dirty="0" err="1">
                <a:effectLst>
                  <a:outerShdw blurRad="38100" dist="38100" dir="2700000" algn="tl">
                    <a:srgbClr val="000000"/>
                  </a:outerShdw>
                </a:effectLst>
                <a:latin typeface="Lucida Sans" charset="0"/>
                <a:ea typeface="+mn-ea"/>
                <a:cs typeface="Times New Roman" charset="0"/>
              </a:rPr>
              <a:t>Orang-orang</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Pembuangan</a:t>
            </a:r>
            <a:r>
              <a:rPr lang="en-US" sz="2000" b="1" dirty="0">
                <a:effectLst>
                  <a:outerShdw blurRad="38100" dist="38100" dir="2700000" algn="tl">
                    <a:srgbClr val="000000"/>
                  </a:outerShdw>
                </a:effectLst>
                <a:latin typeface="Lucida Sans" charset="0"/>
                <a:ea typeface="+mn-ea"/>
                <a:cs typeface="Times New Roman" charset="0"/>
              </a:rPr>
              <a:t> yang </a:t>
            </a:r>
            <a:r>
              <a:rPr lang="en-US" sz="2000" b="1" dirty="0" err="1">
                <a:effectLst>
                  <a:outerShdw blurRad="38100" dist="38100" dir="2700000" algn="tl">
                    <a:srgbClr val="000000"/>
                  </a:outerShdw>
                </a:effectLst>
                <a:latin typeface="Lucida Sans" charset="0"/>
                <a:ea typeface="+mn-ea"/>
                <a:cs typeface="Times New Roman" charset="0"/>
              </a:rPr>
              <a:t>diketuai</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oleh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Zerubabel</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pulang</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ke</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tanah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Yehuda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setelah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diperintah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oleh</a:t>
            </a:r>
            <a:r>
              <a:rPr lang="en-US" sz="2000" b="1" dirty="0">
                <a:effectLst>
                  <a:outerShdw blurRad="38100" dist="38100" dir="2700000" algn="tl">
                    <a:srgbClr val="000000"/>
                  </a:outerShdw>
                </a:effectLst>
                <a:latin typeface="Lucida Sans" charset="0"/>
                <a:ea typeface="+mn-ea"/>
                <a:cs typeface="Times New Roman" charset="0"/>
              </a:rPr>
              <a:t> raja </a:t>
            </a:r>
            <a:r>
              <a:rPr lang="en-US" sz="2000" b="1" dirty="0" err="1">
                <a:effectLst>
                  <a:outerShdw blurRad="38100" dist="38100" dir="2700000" algn="tl">
                    <a:srgbClr val="000000"/>
                  </a:outerShdw>
                </a:effectLst>
                <a:latin typeface="Lucida Sans" charset="0"/>
                <a:ea typeface="+mn-ea"/>
                <a:cs typeface="Times New Roman" charset="0"/>
              </a:rPr>
              <a:t>Parsi</a:t>
            </a:r>
            <a:r>
              <a:rPr lang="en-US" sz="2000" b="1" dirty="0">
                <a:effectLst>
                  <a:outerShdw blurRad="38100" dist="38100" dir="2700000" algn="tl">
                    <a:srgbClr val="000000"/>
                  </a:outerShdw>
                </a:effectLst>
                <a:latin typeface="Lucida Sans" charset="0"/>
                <a:ea typeface="+mn-ea"/>
                <a:cs typeface="Times New Roman" charset="0"/>
              </a:rPr>
              <a:t>, Maharaja Koresh </a:t>
            </a:r>
            <a:r>
              <a:rPr lang="en-US" sz="2000" b="1" dirty="0" err="1">
                <a:effectLst>
                  <a:outerShdw blurRad="38100" dist="38100" dir="2700000" algn="tl">
                    <a:srgbClr val="000000"/>
                  </a:outerShdw>
                </a:effectLst>
                <a:latin typeface="Lucida Sans" charset="0"/>
                <a:ea typeface="+mn-ea"/>
                <a:cs typeface="Times New Roman" charset="0"/>
              </a:rPr>
              <a:t>pada</a:t>
            </a:r>
            <a:r>
              <a:rPr lang="en-US" sz="2000" b="1" dirty="0">
                <a:effectLst>
                  <a:outerShdw blurRad="38100" dist="38100" dir="2700000" algn="tl">
                    <a:srgbClr val="000000"/>
                  </a:outerShdw>
                </a:effectLst>
                <a:latin typeface="Lucida Sans" charset="0"/>
                <a:ea typeface="+mn-ea"/>
                <a:cs typeface="Times New Roman" charset="0"/>
              </a:rPr>
              <a:t> 539 BC. </a:t>
            </a:r>
            <a:r>
              <a:rPr lang="en-US" sz="2000" b="1" dirty="0" err="1">
                <a:effectLst>
                  <a:outerShdw blurRad="38100" dist="38100" dir="2700000" algn="tl">
                    <a:srgbClr val="000000"/>
                  </a:outerShdw>
                </a:effectLst>
                <a:latin typeface="Lucida Sans" charset="0"/>
                <a:ea typeface="+mn-ea"/>
                <a:cs typeface="Times New Roman" charset="0"/>
              </a:rPr>
              <a:t>Mereka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telah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memulakan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kerja-kerja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pembinaan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semula</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rumah</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beribadat</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dengan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meletakkan</a:t>
            </a:r>
            <a:r>
              <a:rPr lang="en-US" sz="2000" b="1" dirty="0">
                <a:effectLst>
                  <a:outerShdw blurRad="38100" dist="38100" dir="2700000" algn="tl">
                    <a:srgbClr val="000000"/>
                  </a:outerShdw>
                </a:effectLst>
                <a:latin typeface="Lucida Sans" charset="0"/>
                <a:ea typeface="+mn-ea"/>
                <a:cs typeface="Times New Roman" charset="0"/>
              </a:rPr>
              <a:t> </a:t>
            </a:r>
            <a:r>
              <a:rPr lang="en-US" sz="2000" b="1" dirty="0" err="1">
                <a:effectLst>
                  <a:outerShdw blurRad="38100" dist="38100" dir="2700000" algn="tl">
                    <a:srgbClr val="000000"/>
                  </a:outerShdw>
                </a:effectLst>
                <a:latin typeface="Lucida Sans" charset="0"/>
                <a:ea typeface="+mn-ea"/>
                <a:cs typeface="Times New Roman" charset="0"/>
              </a:rPr>
              <a:t>dasar</a:t>
            </a:r>
            <a:r>
              <a:rPr lang="en-US" sz="2000" b="1" dirty="0">
                <a:effectLst>
                  <a:outerShdw blurRad="38100" dist="38100" dir="2700000" algn="tl">
                    <a:srgbClr val="000000"/>
                  </a:outerShdw>
                </a:effectLst>
                <a:latin typeface="Lucida Sans" charset="0"/>
                <a:ea typeface="+mn-ea"/>
                <a:cs typeface="Times New Roman" charset="0"/>
              </a:rPr>
              <a:t> (Ezra 5:16).  </a:t>
            </a:r>
            <a:endParaRPr lang="en-GB" sz="2000" b="1" dirty="0">
              <a:effectLst>
                <a:outerShdw blurRad="38100" dist="38100" dir="2700000" algn="tl">
                  <a:srgbClr val="000000"/>
                </a:outerShdw>
              </a:effectLst>
              <a:latin typeface="Lucida Sans" charset="0"/>
              <a:ea typeface="+mn-ea"/>
              <a:cs typeface="Times New Roman" charset="0"/>
            </a:endParaRPr>
          </a:p>
        </p:txBody>
      </p:sp>
      <p:sp>
        <p:nvSpPr>
          <p:cNvPr id="86024" name="AutoShape 8"/>
          <p:cNvSpPr>
            <a:spLocks noChangeArrowheads="1"/>
          </p:cNvSpPr>
          <p:nvPr/>
        </p:nvSpPr>
        <p:spPr bwMode="auto">
          <a:xfrm rot="-876140">
            <a:off x="3276600" y="1447800"/>
            <a:ext cx="2590800" cy="914400"/>
          </a:xfrm>
          <a:prstGeom prst="curvedDownArrow">
            <a:avLst>
              <a:gd name="adj1" fmla="val 56667"/>
              <a:gd name="adj2" fmla="val 113333"/>
              <a:gd name="adj3" fmla="val 33333"/>
            </a:avLst>
          </a:prstGeom>
          <a:solidFill>
            <a:srgbClr val="FF0000"/>
          </a:solidFill>
          <a:ln w="9525">
            <a:solidFill>
              <a:schemeClr val="tx1"/>
            </a:solidFill>
            <a:miter lim="800000"/>
            <a:headEnd/>
            <a:tailEnd/>
          </a:ln>
        </p:spPr>
        <p:txBody>
          <a:bodyPr wrap="none" anchor="ctr"/>
          <a:lstStyle/>
          <a:p>
            <a:endParaRPr lang="en-US"/>
          </a:p>
        </p:txBody>
      </p:sp>
      <p:sp>
        <p:nvSpPr>
          <p:cNvPr id="86025" name="AutoShape 9"/>
          <p:cNvSpPr>
            <a:spLocks noChangeArrowheads="1"/>
          </p:cNvSpPr>
          <p:nvPr/>
        </p:nvSpPr>
        <p:spPr bwMode="auto">
          <a:xfrm rot="20855632" flipH="1">
            <a:off x="3124200" y="1981200"/>
            <a:ext cx="2590800" cy="914400"/>
          </a:xfrm>
          <a:prstGeom prst="curvedDownArrow">
            <a:avLst>
              <a:gd name="adj1" fmla="val 56667"/>
              <a:gd name="adj2" fmla="val 113333"/>
              <a:gd name="adj3" fmla="val 33333"/>
            </a:avLst>
          </a:prstGeom>
          <a:solidFill>
            <a:schemeClr val="bg1"/>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6024"/>
                                        </p:tgtEl>
                                        <p:attrNameLst>
                                          <p:attrName>style.visibility</p:attrName>
                                        </p:attrNameLst>
                                      </p:cBhvr>
                                      <p:to>
                                        <p:strVal val="visible"/>
                                      </p:to>
                                    </p:set>
                                    <p:animEffect transition="in" filter="wipe(left)">
                                      <p:cBhvr>
                                        <p:cTn id="11" dur="500"/>
                                        <p:tgtEl>
                                          <p:spTgt spid="860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6022">
                                            <p:bg/>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6022">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6022">
                                            <p:txEl>
                                              <p:pRg st="1" end="1"/>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6022">
                                            <p:txEl>
                                              <p:pRg st="2" end="2"/>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6025"/>
                                        </p:tgtEl>
                                        <p:attrNameLst>
                                          <p:attrName>style.visibility</p:attrName>
                                        </p:attrNameLst>
                                      </p:cBhvr>
                                      <p:to>
                                        <p:strVal val="visible"/>
                                      </p:to>
                                    </p:set>
                                    <p:animEffect transition="in" filter="wipe(right)">
                                      <p:cBhvr>
                                        <p:cTn id="32" dur="500"/>
                                        <p:tgtEl>
                                          <p:spTgt spid="860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023">
                                            <p:bg/>
                                          </p:spTgt>
                                        </p:tgtEl>
                                        <p:attrNameLst>
                                          <p:attrName>style.visibility</p:attrName>
                                        </p:attrNameLst>
                                      </p:cBhvr>
                                      <p:to>
                                        <p:strVal val="visible"/>
                                      </p:to>
                                    </p:set>
                                    <p:animEffect transition="in" filter="fade">
                                      <p:cBhvr>
                                        <p:cTn id="37" dur="500"/>
                                        <p:tgtEl>
                                          <p:spTgt spid="86023">
                                            <p:bg/>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023">
                                            <p:txEl>
                                              <p:pRg st="0" end="0"/>
                                            </p:txEl>
                                          </p:spTgt>
                                        </p:tgtEl>
                                        <p:attrNameLst>
                                          <p:attrName>style.visibility</p:attrName>
                                        </p:attrNameLst>
                                      </p:cBhvr>
                                      <p:to>
                                        <p:strVal val="visible"/>
                                      </p:to>
                                    </p:set>
                                    <p:animEffect transition="in" filter="fade">
                                      <p:cBhvr>
                                        <p:cTn id="42" dur="500"/>
                                        <p:tgtEl>
                                          <p:spTgt spid="8602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023">
                                            <p:txEl>
                                              <p:pRg st="1" end="1"/>
                                            </p:txEl>
                                          </p:spTgt>
                                        </p:tgtEl>
                                        <p:attrNameLst>
                                          <p:attrName>style.visibility</p:attrName>
                                        </p:attrNameLst>
                                      </p:cBhvr>
                                      <p:to>
                                        <p:strVal val="visible"/>
                                      </p:to>
                                    </p:set>
                                    <p:animEffect transition="in" filter="fade">
                                      <p:cBhvr>
                                        <p:cTn id="47" dur="500"/>
                                        <p:tgtEl>
                                          <p:spTgt spid="860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autoUpdateAnimBg="0"/>
      <p:bldP spid="86022" grpId="0" build="p" animBg="1" autoUpdateAnimBg="0"/>
      <p:bldP spid="86023" grpId="0" build="p" animBg="1" autoUpdateAnimBg="0"/>
      <p:bldP spid="86024" grpId="0" animBg="1"/>
      <p:bldP spid="86025" grpId="0" animBg="1"/>
    </p:bld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X:Templates:Presentations:Designs:Maple</Template>
  <TotalTime>2419</TotalTime>
  <Words>2918</Words>
  <Application>Microsoft Macintosh PowerPoint</Application>
  <PresentationFormat>On-screen Show (4:3)</PresentationFormat>
  <Paragraphs>521</Paragraphs>
  <Slides>65</Slides>
  <Notes>2</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65</vt:i4>
      </vt:variant>
    </vt:vector>
  </HeadingPairs>
  <TitlesOfParts>
    <vt:vector size="85" baseType="lpstr">
      <vt:lpstr>Times New Roman</vt:lpstr>
      <vt:lpstr>ＭＳ Ｐゴシック</vt:lpstr>
      <vt:lpstr>Arial</vt:lpstr>
      <vt:lpstr>Wingdings</vt:lpstr>
      <vt:lpstr>Garamond</vt:lpstr>
      <vt:lpstr>Tahoma</vt:lpstr>
      <vt:lpstr>Matisse ITC</vt:lpstr>
      <vt:lpstr>Lucida Sans</vt:lpstr>
      <vt:lpstr>Arial Black</vt:lpstr>
      <vt:lpstr>Times</vt:lpstr>
      <vt:lpstr>SimSun</vt:lpstr>
      <vt:lpstr>Geneva CY</vt:lpstr>
      <vt:lpstr>Geneva</vt:lpstr>
      <vt:lpstr>Soaring</vt:lpstr>
      <vt:lpstr>Stream</vt:lpstr>
      <vt:lpstr>Default Design</vt:lpstr>
      <vt:lpstr>Slit</vt:lpstr>
      <vt:lpstr>Azure</vt:lpstr>
      <vt:lpstr>4_Default Design</vt:lpstr>
      <vt:lpstr>1_Orbit</vt:lpstr>
      <vt:lpstr>Buku Hagai</vt:lpstr>
      <vt:lpstr>pengarang</vt:lpstr>
      <vt:lpstr> Hujah-hujah Menafi Hagai Sebagai Pengarang:</vt:lpstr>
      <vt:lpstr>Kesimpulan isu pengarangan</vt:lpstr>
      <vt:lpstr>PowerPoint Presentation</vt:lpstr>
      <vt:lpstr>PowerPoint Presentation</vt:lpstr>
      <vt:lpstr>Kehidupan orang-orang Yahudi berputar mengelilingi Rumah Sulaiman selama 400 tahun (959-586 SM)</vt:lpstr>
      <vt:lpstr>Orang-orang Yahudi memelihara kesucian mereka di Basin</vt:lpstr>
      <vt:lpstr>PowerPoint Presentation</vt:lpstr>
      <vt:lpstr>Masalah pada zaman Hagai…</vt:lpstr>
      <vt:lpstr>Reaksi Hagai</vt:lpstr>
      <vt:lpstr>PowerPoint Presentation</vt:lpstr>
      <vt:lpstr>  tarikh</vt:lpstr>
      <vt:lpstr>PowerPoint Presentation</vt:lpstr>
      <vt:lpstr>PowerPoint Presentation</vt:lpstr>
      <vt:lpstr>  StruKtur   </vt:lpstr>
      <vt:lpstr>Kemarau disebabkan Pengabaian Pembinaan Semula Rumah Tuhan</vt:lpstr>
      <vt:lpstr>Struktur Keselarian</vt:lpstr>
      <vt:lpstr>PowerPoint Presentation</vt:lpstr>
      <vt:lpstr>PowerPoint Presentation</vt:lpstr>
      <vt:lpstr>      Ramalan 1: Dakwaan</vt:lpstr>
      <vt:lpstr>PowerPoint Presentation</vt:lpstr>
      <vt:lpstr>PowerPoint Presentation</vt:lpstr>
      <vt:lpstr>PowerPoint Presentation</vt:lpstr>
      <vt:lpstr>Kemah-kemah di dalam Alkitab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Ramalan 2: Jaminan </vt:lpstr>
      <vt:lpstr>PowerPoint Presentation</vt:lpstr>
      <vt:lpstr>Doa-doa untuk Rumah Tuhan Ketiga</vt:lpstr>
      <vt:lpstr>PowerPoint Presentation</vt:lpstr>
      <vt:lpstr>Mengganti Ini dengan rumah Tuhan?</vt:lpstr>
      <vt:lpstr>Batu di dalam bangunan</vt:lpstr>
      <vt:lpstr>Gunung Rumah Tuhan Moden </vt:lpstr>
      <vt:lpstr>PowerPoint Presentation</vt:lpstr>
      <vt:lpstr>PowerPoint Presentation</vt:lpstr>
      <vt:lpstr> Ramalan 3: Dakwaan  </vt:lpstr>
      <vt:lpstr>PowerPoint Presentation</vt:lpstr>
      <vt:lpstr>PowerPoint Presentation</vt:lpstr>
      <vt:lpstr>Ramalan 4: Jaminan </vt:lpstr>
      <vt:lpstr>PowerPoint Presentation</vt:lpstr>
      <vt:lpstr>PowerPoint Presentation</vt:lpstr>
      <vt:lpstr>   Tema-tema teologi      </vt:lpstr>
      <vt:lpstr>Reaksi</vt:lpstr>
      <vt:lpstr>Apakah maksud sebenar pengabaian pembinaan rumah Tuhan?</vt:lpstr>
      <vt:lpstr> </vt:lpstr>
      <vt:lpstr>Kehadiran Tuhan</vt:lpstr>
      <vt:lpstr>Ajaran Mesias dalam Hagai </vt:lpstr>
      <vt:lpstr>Cincin Meterai</vt:lpstr>
      <vt:lpstr>Kuasa Zerubabel</vt:lpstr>
      <vt:lpstr> </vt:lpstr>
      <vt:lpstr>Sifat-sifat Tuhan</vt:lpstr>
      <vt:lpstr>Tuhan Tentera </vt:lpstr>
      <vt:lpstr>Tuhan mengarah sejarah dan kehidupan orang-orangNya          </vt:lpstr>
      <vt:lpstr>  </vt:lpstr>
      <vt:lpstr>PowerPoint Presentation</vt:lpstr>
      <vt:lpstr>    </vt:lpstr>
      <vt:lpstr>Aplikasi  </vt:lpstr>
      <vt:lpstr>PowerPoint Presentation</vt:lpstr>
      <vt:lpstr>Perjanjian Lama — biblestudydownloads.com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Haggai</dc:title>
  <dc:creator>Joy Tong</dc:creator>
  <cp:lastModifiedBy>Rick Griffith</cp:lastModifiedBy>
  <cp:revision>199</cp:revision>
  <dcterms:created xsi:type="dcterms:W3CDTF">2002-04-20T10:24:14Z</dcterms:created>
  <dcterms:modified xsi:type="dcterms:W3CDTF">2015-07-17T07:43:17Z</dcterms:modified>
</cp:coreProperties>
</file>